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4" r:id="rId3"/>
    <p:sldId id="300" r:id="rId4"/>
    <p:sldId id="272" r:id="rId5"/>
    <p:sldId id="324" r:id="rId6"/>
    <p:sldId id="330" r:id="rId7"/>
    <p:sldId id="269" r:id="rId8"/>
    <p:sldId id="263" r:id="rId9"/>
    <p:sldId id="270" r:id="rId10"/>
    <p:sldId id="265" r:id="rId11"/>
    <p:sldId id="266" r:id="rId12"/>
    <p:sldId id="261" r:id="rId13"/>
    <p:sldId id="335" r:id="rId14"/>
    <p:sldId id="337" r:id="rId15"/>
    <p:sldId id="334" r:id="rId16"/>
    <p:sldId id="336" r:id="rId17"/>
    <p:sldId id="338" r:id="rId18"/>
    <p:sldId id="331" r:id="rId19"/>
    <p:sldId id="339" r:id="rId2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80014"/>
    <a:srgbClr val="FFE1E1"/>
    <a:srgbClr val="FFDDDD"/>
    <a:srgbClr val="E2EBFE"/>
    <a:srgbClr val="DAE6FE"/>
    <a:srgbClr val="FFEBE5"/>
    <a:srgbClr val="FFFFCC"/>
    <a:srgbClr val="E4FFC9"/>
    <a:srgbClr val="CCCCFF"/>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447" autoAdjust="0"/>
  </p:normalViewPr>
  <p:slideViewPr>
    <p:cSldViewPr>
      <p:cViewPr varScale="1">
        <p:scale>
          <a:sx n="58" d="100"/>
          <a:sy n="58" d="100"/>
        </p:scale>
        <p:origin x="-96" y="-528"/>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ru-RU" altLang="ru-RU"/>
          </a:p>
        </p:txBody>
      </p:sp>
      <p:sp>
        <p:nvSpPr>
          <p:cNvPr id="81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ru-RU" altLang="ru-RU"/>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noProof="0" smtClean="0"/>
              <a:t>Образец текста</a:t>
            </a:r>
          </a:p>
          <a:p>
            <a:pPr lvl="1"/>
            <a:r>
              <a:rPr lang="ru-RU" altLang="ru-RU" noProof="0" smtClean="0"/>
              <a:t>Второй уровень</a:t>
            </a:r>
          </a:p>
          <a:p>
            <a:pPr lvl="2"/>
            <a:r>
              <a:rPr lang="ru-RU" altLang="ru-RU" noProof="0" smtClean="0"/>
              <a:t>Третий уровень</a:t>
            </a:r>
          </a:p>
          <a:p>
            <a:pPr lvl="3"/>
            <a:r>
              <a:rPr lang="ru-RU" altLang="ru-RU" noProof="0" smtClean="0"/>
              <a:t>Четвертый уровень</a:t>
            </a:r>
          </a:p>
          <a:p>
            <a:pPr lvl="4"/>
            <a:r>
              <a:rPr lang="ru-RU" altLang="ru-RU" noProof="0" smtClean="0"/>
              <a:t>Пятый уровень</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ru-RU" altLang="ru-RU"/>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A0AC85C6-3DD4-45CD-A89E-0816BF747F51}" type="slidenum">
              <a:rPr lang="ru-RU" altLang="ru-RU"/>
              <a:pPr>
                <a:defRPr/>
              </a:pPr>
              <a:t>‹#›</a:t>
            </a:fld>
            <a:endParaRPr lang="ru-RU" altLang="ru-RU"/>
          </a:p>
        </p:txBody>
      </p:sp>
    </p:spTree>
    <p:extLst>
      <p:ext uri="{BB962C8B-B14F-4D97-AF65-F5344CB8AC3E}">
        <p14:creationId xmlns:p14="http://schemas.microsoft.com/office/powerpoint/2010/main" val="35728620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BEEF75A-266F-4129-ADAC-8EBAD1816E69}" type="slidenum">
              <a:rPr lang="ru-RU" altLang="ru-RU" smtClean="0"/>
              <a:pPr eaLnBrk="1" hangingPunct="1"/>
              <a:t>3</a:t>
            </a:fld>
            <a:endParaRPr lang="ru-RU" altLang="ru-RU" smtClean="0"/>
          </a:p>
        </p:txBody>
      </p:sp>
      <p:sp>
        <p:nvSpPr>
          <p:cNvPr id="2355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0F478BAF-3CFD-4843-9618-C4BCA6803C5B}" type="slidenum">
              <a:rPr lang="ru-RU" altLang="ru-RU" sz="1200"/>
              <a:pPr algn="r" eaLnBrk="1" hangingPunct="1"/>
              <a:t>3</a:t>
            </a:fld>
            <a:endParaRPr lang="ru-RU" altLang="ru-RU" sz="1200"/>
          </a:p>
        </p:txBody>
      </p:sp>
      <p:sp>
        <p:nvSpPr>
          <p:cNvPr id="23556" name="Rectangle 2"/>
          <p:cNvSpPr>
            <a:spLocks noGrp="1" noRot="1" noChangeAspect="1" noTextEdit="1"/>
          </p:cNvSpPr>
          <p:nvPr>
            <p:ph type="sldImg"/>
          </p:nvPr>
        </p:nvSpPr>
        <p:spPr>
          <a:ln/>
        </p:spPr>
      </p:sp>
      <p:sp>
        <p:nvSpPr>
          <p:cNvPr id="175107" name="Rectangle 3"/>
          <p:cNvSpPr>
            <a:spLocks noGrp="1"/>
          </p:cNvSpPr>
          <p:nvPr>
            <p:ph type="body" idx="1"/>
          </p:nvPr>
        </p:nvSpPr>
        <p:spPr/>
        <p:txBody>
          <a:bodyPr lIns="92080" tIns="46040" rIns="92080" bIns="46040"/>
          <a:lstStyle/>
          <a:p>
            <a:pPr eaLnBrk="1" hangingPunct="1">
              <a:defRPr/>
            </a:pPr>
            <a:endParaRPr lang="ru-RU" altLang="ru-RU" b="1" dirty="0">
              <a:solidFill>
                <a:schemeClr val="bg2"/>
              </a:solidFill>
              <a:effectLst>
                <a:outerShdw blurRad="38100" dist="38100" dir="2700000" algn="tl">
                  <a:srgbClr val="C0C0C0"/>
                </a:outerShdw>
              </a:effectLs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78" name="Shape 228"/>
          <p:cNvSpPr>
            <a:spLocks noGrp="1"/>
          </p:cNvSpPr>
          <p:nvPr>
            <p:ph type="body" idx="1"/>
          </p:nvPr>
        </p:nvSpPr>
        <p:spPr>
          <a:noFill/>
        </p:spPr>
        <p:txBody>
          <a:bodyPr/>
          <a:lstStyle/>
          <a:p>
            <a:pPr eaLnBrk="1" hangingPunct="1">
              <a:spcBef>
                <a:spcPct val="0"/>
              </a:spcBef>
            </a:pPr>
            <a:endParaRPr lang="ru-RU" altLang="ru-RU" smtClean="0"/>
          </a:p>
        </p:txBody>
      </p:sp>
      <p:sp>
        <p:nvSpPr>
          <p:cNvPr id="24579" name="Shape 229"/>
          <p:cNvSpPr>
            <a:spLocks noGrp="1" noRot="1" noChangeAspect="1" noTextEdit="1"/>
          </p:cNvSpPr>
          <p:nvPr>
            <p:ph type="sldImg" idx="2"/>
          </p:nvPr>
        </p:nvSpPr>
        <p:spPr>
          <a:ln>
            <a:roun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p:cNvSpPr>
            <a:spLocks noGrp="1" noChangeArrowheads="1"/>
          </p:cNvSpPr>
          <p:nvPr>
            <p:ph type="sldNum" sz="quarter" idx="12"/>
          </p:nvPr>
        </p:nvSpPr>
        <p:spPr>
          <a:ln/>
        </p:spPr>
        <p:txBody>
          <a:bodyPr/>
          <a:lstStyle>
            <a:lvl1pPr>
              <a:defRPr/>
            </a:lvl1pPr>
          </a:lstStyle>
          <a:p>
            <a:pPr>
              <a:defRPr/>
            </a:pPr>
            <a:fld id="{F87DFB33-9BEC-4D2A-BDD1-F990CE86FA03}" type="slidenum">
              <a:rPr lang="ru-RU" altLang="ru-RU"/>
              <a:pPr>
                <a:defRPr/>
              </a:pPr>
              <a:t>‹#›</a:t>
            </a:fld>
            <a:endParaRPr lang="ru-RU" altLang="ru-RU"/>
          </a:p>
        </p:txBody>
      </p:sp>
    </p:spTree>
    <p:extLst>
      <p:ext uri="{BB962C8B-B14F-4D97-AF65-F5344CB8AC3E}">
        <p14:creationId xmlns:p14="http://schemas.microsoft.com/office/powerpoint/2010/main" val="109220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p:cNvSpPr>
            <a:spLocks noGrp="1" noChangeArrowheads="1"/>
          </p:cNvSpPr>
          <p:nvPr>
            <p:ph type="sldNum" sz="quarter" idx="12"/>
          </p:nvPr>
        </p:nvSpPr>
        <p:spPr>
          <a:ln/>
        </p:spPr>
        <p:txBody>
          <a:bodyPr/>
          <a:lstStyle>
            <a:lvl1pPr>
              <a:defRPr/>
            </a:lvl1pPr>
          </a:lstStyle>
          <a:p>
            <a:pPr>
              <a:defRPr/>
            </a:pPr>
            <a:fld id="{A4CE32C9-C882-49ED-95B0-2F9E34EBCEC3}" type="slidenum">
              <a:rPr lang="ru-RU" altLang="ru-RU"/>
              <a:pPr>
                <a:defRPr/>
              </a:pPr>
              <a:t>‹#›</a:t>
            </a:fld>
            <a:endParaRPr lang="ru-RU" altLang="ru-RU"/>
          </a:p>
        </p:txBody>
      </p:sp>
    </p:spTree>
    <p:extLst>
      <p:ext uri="{BB962C8B-B14F-4D97-AF65-F5344CB8AC3E}">
        <p14:creationId xmlns:p14="http://schemas.microsoft.com/office/powerpoint/2010/main" val="1368843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p:cNvSpPr>
            <a:spLocks noGrp="1" noChangeArrowheads="1"/>
          </p:cNvSpPr>
          <p:nvPr>
            <p:ph type="sldNum" sz="quarter" idx="12"/>
          </p:nvPr>
        </p:nvSpPr>
        <p:spPr>
          <a:ln/>
        </p:spPr>
        <p:txBody>
          <a:bodyPr/>
          <a:lstStyle>
            <a:lvl1pPr>
              <a:defRPr/>
            </a:lvl1pPr>
          </a:lstStyle>
          <a:p>
            <a:pPr>
              <a:defRPr/>
            </a:pPr>
            <a:fld id="{49225E97-D1C7-4898-A4AE-2F810FA0642F}" type="slidenum">
              <a:rPr lang="ru-RU" altLang="ru-RU"/>
              <a:pPr>
                <a:defRPr/>
              </a:pPr>
              <a:t>‹#›</a:t>
            </a:fld>
            <a:endParaRPr lang="ru-RU" altLang="ru-RU"/>
          </a:p>
        </p:txBody>
      </p:sp>
    </p:spTree>
    <p:extLst>
      <p:ext uri="{BB962C8B-B14F-4D97-AF65-F5344CB8AC3E}">
        <p14:creationId xmlns:p14="http://schemas.microsoft.com/office/powerpoint/2010/main" val="1701815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p:cNvSpPr>
            <a:spLocks noGrp="1" noChangeArrowheads="1"/>
          </p:cNvSpPr>
          <p:nvPr>
            <p:ph type="sldNum" sz="quarter" idx="12"/>
          </p:nvPr>
        </p:nvSpPr>
        <p:spPr>
          <a:ln/>
        </p:spPr>
        <p:txBody>
          <a:bodyPr/>
          <a:lstStyle>
            <a:lvl1pPr>
              <a:defRPr/>
            </a:lvl1pPr>
          </a:lstStyle>
          <a:p>
            <a:pPr>
              <a:defRPr/>
            </a:pPr>
            <a:fld id="{710D5CFD-5EEA-474B-9D6C-00E101BDBB80}" type="slidenum">
              <a:rPr lang="ru-RU" altLang="ru-RU"/>
              <a:pPr>
                <a:defRPr/>
              </a:pPr>
              <a:t>‹#›</a:t>
            </a:fld>
            <a:endParaRPr lang="ru-RU" altLang="ru-RU"/>
          </a:p>
        </p:txBody>
      </p:sp>
    </p:spTree>
    <p:extLst>
      <p:ext uri="{BB962C8B-B14F-4D97-AF65-F5344CB8AC3E}">
        <p14:creationId xmlns:p14="http://schemas.microsoft.com/office/powerpoint/2010/main" val="2376865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p:cNvSpPr>
            <a:spLocks noGrp="1" noChangeArrowheads="1"/>
          </p:cNvSpPr>
          <p:nvPr>
            <p:ph type="sldNum" sz="quarter" idx="12"/>
          </p:nvPr>
        </p:nvSpPr>
        <p:spPr>
          <a:ln/>
        </p:spPr>
        <p:txBody>
          <a:bodyPr/>
          <a:lstStyle>
            <a:lvl1pPr>
              <a:defRPr/>
            </a:lvl1pPr>
          </a:lstStyle>
          <a:p>
            <a:pPr>
              <a:defRPr/>
            </a:pPr>
            <a:fld id="{7304F76F-8379-49AC-8C85-81A8EDDE59F0}" type="slidenum">
              <a:rPr lang="ru-RU" altLang="ru-RU"/>
              <a:pPr>
                <a:defRPr/>
              </a:pPr>
              <a:t>‹#›</a:t>
            </a:fld>
            <a:endParaRPr lang="ru-RU" altLang="ru-RU"/>
          </a:p>
        </p:txBody>
      </p:sp>
    </p:spTree>
    <p:extLst>
      <p:ext uri="{BB962C8B-B14F-4D97-AF65-F5344CB8AC3E}">
        <p14:creationId xmlns:p14="http://schemas.microsoft.com/office/powerpoint/2010/main" val="569752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7" name="Rectangle 6"/>
          <p:cNvSpPr>
            <a:spLocks noGrp="1" noChangeArrowheads="1"/>
          </p:cNvSpPr>
          <p:nvPr>
            <p:ph type="sldNum" sz="quarter" idx="12"/>
          </p:nvPr>
        </p:nvSpPr>
        <p:spPr>
          <a:ln/>
        </p:spPr>
        <p:txBody>
          <a:bodyPr/>
          <a:lstStyle>
            <a:lvl1pPr>
              <a:defRPr/>
            </a:lvl1pPr>
          </a:lstStyle>
          <a:p>
            <a:pPr>
              <a:defRPr/>
            </a:pPr>
            <a:fld id="{B0BA48E5-9BE7-4475-B767-641267666446}" type="slidenum">
              <a:rPr lang="ru-RU" altLang="ru-RU"/>
              <a:pPr>
                <a:defRPr/>
              </a:pPr>
              <a:t>‹#›</a:t>
            </a:fld>
            <a:endParaRPr lang="ru-RU" altLang="ru-RU"/>
          </a:p>
        </p:txBody>
      </p:sp>
    </p:spTree>
    <p:extLst>
      <p:ext uri="{BB962C8B-B14F-4D97-AF65-F5344CB8AC3E}">
        <p14:creationId xmlns:p14="http://schemas.microsoft.com/office/powerpoint/2010/main" val="1319577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9" name="Rectangle 6"/>
          <p:cNvSpPr>
            <a:spLocks noGrp="1" noChangeArrowheads="1"/>
          </p:cNvSpPr>
          <p:nvPr>
            <p:ph type="sldNum" sz="quarter" idx="12"/>
          </p:nvPr>
        </p:nvSpPr>
        <p:spPr>
          <a:ln/>
        </p:spPr>
        <p:txBody>
          <a:bodyPr/>
          <a:lstStyle>
            <a:lvl1pPr>
              <a:defRPr/>
            </a:lvl1pPr>
          </a:lstStyle>
          <a:p>
            <a:pPr>
              <a:defRPr/>
            </a:pPr>
            <a:fld id="{0E149836-1D7F-48F3-B563-9D81574B59EC}" type="slidenum">
              <a:rPr lang="ru-RU" altLang="ru-RU"/>
              <a:pPr>
                <a:defRPr/>
              </a:pPr>
              <a:t>‹#›</a:t>
            </a:fld>
            <a:endParaRPr lang="ru-RU" altLang="ru-RU"/>
          </a:p>
        </p:txBody>
      </p:sp>
    </p:spTree>
    <p:extLst>
      <p:ext uri="{BB962C8B-B14F-4D97-AF65-F5344CB8AC3E}">
        <p14:creationId xmlns:p14="http://schemas.microsoft.com/office/powerpoint/2010/main" val="2257598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5" name="Rectangle 6"/>
          <p:cNvSpPr>
            <a:spLocks noGrp="1" noChangeArrowheads="1"/>
          </p:cNvSpPr>
          <p:nvPr>
            <p:ph type="sldNum" sz="quarter" idx="12"/>
          </p:nvPr>
        </p:nvSpPr>
        <p:spPr>
          <a:ln/>
        </p:spPr>
        <p:txBody>
          <a:bodyPr/>
          <a:lstStyle>
            <a:lvl1pPr>
              <a:defRPr/>
            </a:lvl1pPr>
          </a:lstStyle>
          <a:p>
            <a:pPr>
              <a:defRPr/>
            </a:pPr>
            <a:fld id="{3CC624EA-A704-4735-8A76-C87D30D70F3C}" type="slidenum">
              <a:rPr lang="ru-RU" altLang="ru-RU"/>
              <a:pPr>
                <a:defRPr/>
              </a:pPr>
              <a:t>‹#›</a:t>
            </a:fld>
            <a:endParaRPr lang="ru-RU" altLang="ru-RU"/>
          </a:p>
        </p:txBody>
      </p:sp>
    </p:spTree>
    <p:extLst>
      <p:ext uri="{BB962C8B-B14F-4D97-AF65-F5344CB8AC3E}">
        <p14:creationId xmlns:p14="http://schemas.microsoft.com/office/powerpoint/2010/main" val="1532988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4" name="Rectangle 6"/>
          <p:cNvSpPr>
            <a:spLocks noGrp="1" noChangeArrowheads="1"/>
          </p:cNvSpPr>
          <p:nvPr>
            <p:ph type="sldNum" sz="quarter" idx="12"/>
          </p:nvPr>
        </p:nvSpPr>
        <p:spPr>
          <a:ln/>
        </p:spPr>
        <p:txBody>
          <a:bodyPr/>
          <a:lstStyle>
            <a:lvl1pPr>
              <a:defRPr/>
            </a:lvl1pPr>
          </a:lstStyle>
          <a:p>
            <a:pPr>
              <a:defRPr/>
            </a:pPr>
            <a:fld id="{99904D5B-C8FF-4A71-BD3B-7B7446CFC6D7}" type="slidenum">
              <a:rPr lang="ru-RU" altLang="ru-RU"/>
              <a:pPr>
                <a:defRPr/>
              </a:pPr>
              <a:t>‹#›</a:t>
            </a:fld>
            <a:endParaRPr lang="ru-RU" altLang="ru-RU"/>
          </a:p>
        </p:txBody>
      </p:sp>
    </p:spTree>
    <p:extLst>
      <p:ext uri="{BB962C8B-B14F-4D97-AF65-F5344CB8AC3E}">
        <p14:creationId xmlns:p14="http://schemas.microsoft.com/office/powerpoint/2010/main" val="1011670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7" name="Rectangle 6"/>
          <p:cNvSpPr>
            <a:spLocks noGrp="1" noChangeArrowheads="1"/>
          </p:cNvSpPr>
          <p:nvPr>
            <p:ph type="sldNum" sz="quarter" idx="12"/>
          </p:nvPr>
        </p:nvSpPr>
        <p:spPr>
          <a:ln/>
        </p:spPr>
        <p:txBody>
          <a:bodyPr/>
          <a:lstStyle>
            <a:lvl1pPr>
              <a:defRPr/>
            </a:lvl1pPr>
          </a:lstStyle>
          <a:p>
            <a:pPr>
              <a:defRPr/>
            </a:pPr>
            <a:fld id="{9BD32243-E630-41A0-A551-BC11D1ADC166}" type="slidenum">
              <a:rPr lang="ru-RU" altLang="ru-RU"/>
              <a:pPr>
                <a:defRPr/>
              </a:pPr>
              <a:t>‹#›</a:t>
            </a:fld>
            <a:endParaRPr lang="ru-RU" altLang="ru-RU"/>
          </a:p>
        </p:txBody>
      </p:sp>
    </p:spTree>
    <p:extLst>
      <p:ext uri="{BB962C8B-B14F-4D97-AF65-F5344CB8AC3E}">
        <p14:creationId xmlns:p14="http://schemas.microsoft.com/office/powerpoint/2010/main" val="69346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7" name="Rectangle 6"/>
          <p:cNvSpPr>
            <a:spLocks noGrp="1" noChangeArrowheads="1"/>
          </p:cNvSpPr>
          <p:nvPr>
            <p:ph type="sldNum" sz="quarter" idx="12"/>
          </p:nvPr>
        </p:nvSpPr>
        <p:spPr>
          <a:ln/>
        </p:spPr>
        <p:txBody>
          <a:bodyPr/>
          <a:lstStyle>
            <a:lvl1pPr>
              <a:defRPr/>
            </a:lvl1pPr>
          </a:lstStyle>
          <a:p>
            <a:pPr>
              <a:defRPr/>
            </a:pPr>
            <a:fld id="{31432716-A5C1-4E6D-91A0-CC464463EF1C}" type="slidenum">
              <a:rPr lang="ru-RU" altLang="ru-RU"/>
              <a:pPr>
                <a:defRPr/>
              </a:pPr>
              <a:t>‹#›</a:t>
            </a:fld>
            <a:endParaRPr lang="ru-RU" altLang="ru-RU"/>
          </a:p>
        </p:txBody>
      </p:sp>
    </p:spTree>
    <p:extLst>
      <p:ext uri="{BB962C8B-B14F-4D97-AF65-F5344CB8AC3E}">
        <p14:creationId xmlns:p14="http://schemas.microsoft.com/office/powerpoint/2010/main" val="2266558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ru-RU" alt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ru-RU" alt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9A3F55D3-3B9B-4BBB-9EC1-596EC458ADDD}"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mailto:office@octmmc.kimc.ms" TargetMode="External"/><Relationship Id="rId2" Type="http://schemas.openxmlformats.org/officeDocument/2006/relationships/hyperlink" Target="mailto:tvkum@yandex.ru"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150pr-schapovo-school.edusite.ru/images/fgos_logo.gi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692275" y="548681"/>
            <a:ext cx="7339013" cy="3816424"/>
          </a:xfrm>
        </p:spPr>
        <p:txBody>
          <a:bodyPr/>
          <a:lstStyle/>
          <a:p>
            <a:pPr eaLnBrk="1" hangingPunct="1"/>
            <a:r>
              <a:rPr lang="ru-RU" b="1" dirty="0">
                <a:solidFill>
                  <a:srgbClr val="8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«Урок в свете требований </a:t>
            </a:r>
            <a:r>
              <a:rPr lang="ru-RU" b="1" dirty="0" smtClean="0">
                <a:solidFill>
                  <a:srgbClr val="8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ФГОС</a:t>
            </a:r>
            <a:r>
              <a:rPr lang="ru-RU" b="1" dirty="0">
                <a:solidFill>
                  <a:srgbClr val="8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r>
              <a:rPr lang="ru-RU" b="1" dirty="0" smtClean="0">
                <a:solidFill>
                  <a:srgbClr val="8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en-US" b="1" dirty="0" smtClean="0">
                <a:solidFill>
                  <a:srgbClr val="8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r>
            <a:br>
              <a:rPr lang="en-US" b="1" dirty="0" smtClean="0">
                <a:solidFill>
                  <a:srgbClr val="8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ru-RU" b="1" dirty="0" smtClean="0">
                <a:solidFill>
                  <a:srgbClr val="8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методы </a:t>
            </a:r>
            <a:r>
              <a:rPr lang="ru-RU" b="1" dirty="0">
                <a:solidFill>
                  <a:srgbClr val="8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и приемы нестандартного начала </a:t>
            </a:r>
            <a:r>
              <a:rPr lang="ru-RU" b="1" dirty="0" smtClean="0">
                <a:solidFill>
                  <a:srgbClr val="8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урока»</a:t>
            </a:r>
            <a:endParaRPr lang="ru-RU" altLang="ru-RU" b="1" dirty="0" smtClean="0">
              <a:solidFill>
                <a:srgbClr val="800000"/>
              </a:solidFill>
              <a:effectLst>
                <a:outerShdw blurRad="38100" dist="38100" dir="2700000" algn="tl">
                  <a:srgbClr val="000000">
                    <a:alpha val="43137"/>
                  </a:srgbClr>
                </a:outerShdw>
              </a:effectLst>
              <a:latin typeface="Calibri" pitchFamily="34" charset="0"/>
              <a:cs typeface="Calibri" panose="020F0502020204030204" pitchFamily="34" charset="0"/>
            </a:endParaRPr>
          </a:p>
        </p:txBody>
      </p:sp>
      <p:sp>
        <p:nvSpPr>
          <p:cNvPr id="7" name="Подзаголовок 2"/>
          <p:cNvSpPr txBox="1">
            <a:spLocks/>
          </p:cNvSpPr>
          <p:nvPr/>
        </p:nvSpPr>
        <p:spPr bwMode="auto">
          <a:xfrm>
            <a:off x="1714500" y="5805488"/>
            <a:ext cx="7250113"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lgn="ctr" rtl="0" fontAlgn="base">
              <a:spcBef>
                <a:spcPct val="20000"/>
              </a:spcBef>
              <a:spcAft>
                <a:spcPct val="0"/>
              </a:spcAft>
              <a:buNone/>
              <a:defRPr sz="3200">
                <a:solidFill>
                  <a:schemeClr val="tx1"/>
                </a:solidFill>
                <a:latin typeface="+mn-lt"/>
                <a:ea typeface="+mn-ea"/>
                <a:cs typeface="+mn-cs"/>
              </a:defRPr>
            </a:lvl1pPr>
            <a:lvl2pPr marL="457200" indent="0" algn="ctr" rtl="0" fontAlgn="base">
              <a:spcBef>
                <a:spcPct val="20000"/>
              </a:spcBef>
              <a:spcAft>
                <a:spcPct val="0"/>
              </a:spcAft>
              <a:buNone/>
              <a:defRPr sz="2800">
                <a:solidFill>
                  <a:schemeClr val="tx1"/>
                </a:solidFill>
                <a:latin typeface="+mn-lt"/>
              </a:defRPr>
            </a:lvl2pPr>
            <a:lvl3pPr marL="914400" indent="0" algn="ctr" rtl="0" fontAlgn="base">
              <a:spcBef>
                <a:spcPct val="20000"/>
              </a:spcBef>
              <a:spcAft>
                <a:spcPct val="0"/>
              </a:spcAft>
              <a:buNone/>
              <a:defRPr sz="2400">
                <a:solidFill>
                  <a:schemeClr val="tx1"/>
                </a:solidFill>
                <a:latin typeface="+mn-lt"/>
              </a:defRPr>
            </a:lvl3pPr>
            <a:lvl4pPr marL="1371600" indent="0" algn="ctr" rtl="0" fontAlgn="base">
              <a:spcBef>
                <a:spcPct val="20000"/>
              </a:spcBef>
              <a:spcAft>
                <a:spcPct val="0"/>
              </a:spcAft>
              <a:buNone/>
              <a:defRPr sz="2000">
                <a:solidFill>
                  <a:schemeClr val="tx1"/>
                </a:solidFill>
                <a:latin typeface="+mn-lt"/>
              </a:defRPr>
            </a:lvl4pPr>
            <a:lvl5pPr marL="1828800" indent="0" algn="ctr" rtl="0" fontAlgn="base">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defRPr/>
            </a:pPr>
            <a:r>
              <a:rPr lang="en-US" altLang="ru-RU" sz="2800" b="1" kern="0" dirty="0" smtClean="0">
                <a:solidFill>
                  <a:schemeClr val="accent2">
                    <a:lumMod val="75000"/>
                  </a:schemeClr>
                </a:solidFill>
                <a:effectLst>
                  <a:outerShdw blurRad="38100" dist="38100" dir="2700000" algn="tl">
                    <a:srgbClr val="000000">
                      <a:alpha val="43137"/>
                    </a:srgbClr>
                  </a:outerShdw>
                </a:effectLst>
              </a:rPr>
              <a:t>21</a:t>
            </a:r>
            <a:r>
              <a:rPr lang="ru-RU" altLang="ru-RU" sz="2800" b="1" kern="0" dirty="0" smtClean="0">
                <a:solidFill>
                  <a:schemeClr val="accent2">
                    <a:lumMod val="75000"/>
                  </a:schemeClr>
                </a:solidFill>
                <a:effectLst>
                  <a:outerShdw blurRad="38100" dist="38100" dir="2700000" algn="tl">
                    <a:srgbClr val="000000">
                      <a:alpha val="43137"/>
                    </a:srgbClr>
                  </a:outerShdw>
                </a:effectLst>
              </a:rPr>
              <a:t> декабря 2016 года</a:t>
            </a:r>
            <a:endParaRPr lang="ru-RU" altLang="ru-RU" sz="2800" b="1" kern="0" dirty="0">
              <a:solidFill>
                <a:schemeClr val="accent2">
                  <a:lumMod val="75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Выноска со стрелкой вправо 3"/>
          <p:cNvSpPr/>
          <p:nvPr/>
        </p:nvSpPr>
        <p:spPr>
          <a:xfrm>
            <a:off x="645917" y="1299512"/>
            <a:ext cx="4824400" cy="4577759"/>
          </a:xfrm>
          <a:prstGeom prst="rightArrowCallout">
            <a:avLst>
              <a:gd name="adj1" fmla="val 9425"/>
              <a:gd name="adj2" fmla="val 10202"/>
              <a:gd name="adj3" fmla="val 12535"/>
              <a:gd name="adj4" fmla="val 79503"/>
            </a:avLst>
          </a:prstGeom>
          <a:solidFill>
            <a:srgbClr val="FFEBE5"/>
          </a:solidFill>
          <a:ln>
            <a:solidFill>
              <a:srgbClr val="00206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4338" name="Заголовок 1"/>
          <p:cNvSpPr>
            <a:spLocks noGrp="1"/>
          </p:cNvSpPr>
          <p:nvPr>
            <p:ph type="title" idx="4294967295"/>
          </p:nvPr>
        </p:nvSpPr>
        <p:spPr>
          <a:xfrm>
            <a:off x="755650" y="50800"/>
            <a:ext cx="8215313" cy="857250"/>
          </a:xfrm>
        </p:spPr>
        <p:txBody>
          <a:bodyPr/>
          <a:lstStyle/>
          <a:p>
            <a:pPr eaLnBrk="1" hangingPunct="1"/>
            <a:r>
              <a:rPr lang="ru-RU" altLang="ru-RU" sz="3200" b="1" smtClean="0">
                <a:solidFill>
                  <a:srgbClr val="680014"/>
                </a:solidFill>
                <a:effectLst>
                  <a:outerShdw blurRad="38100" dist="38100" dir="2700000" algn="tl">
                    <a:srgbClr val="C0C0C0"/>
                  </a:outerShdw>
                </a:effectLst>
                <a:latin typeface="Calibri" pitchFamily="34" charset="0"/>
              </a:rPr>
              <a:t>Структура современного урока</a:t>
            </a:r>
          </a:p>
        </p:txBody>
      </p:sp>
      <p:graphicFrame>
        <p:nvGraphicFramePr>
          <p:cNvPr id="25629" name="Group 29"/>
          <p:cNvGraphicFramePr>
            <a:graphicFrameLocks noGrp="1"/>
          </p:cNvGraphicFramePr>
          <p:nvPr>
            <p:ph idx="4294967295"/>
          </p:nvPr>
        </p:nvGraphicFramePr>
        <p:xfrm>
          <a:off x="755650" y="1341438"/>
          <a:ext cx="3671888" cy="4497302"/>
        </p:xfrm>
        <a:graphic>
          <a:graphicData uri="http://schemas.openxmlformats.org/drawingml/2006/table">
            <a:tbl>
              <a:tblPr/>
              <a:tblGrid>
                <a:gridCol w="3671888"/>
              </a:tblGrid>
              <a:tr h="749300">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80000"/>
                        </a:lnSpc>
                        <a:spcBef>
                          <a:spcPct val="0"/>
                        </a:spcBef>
                        <a:spcAft>
                          <a:spcPct val="0"/>
                        </a:spcAft>
                        <a:buClrTx/>
                        <a:buSzTx/>
                        <a:buFontTx/>
                        <a:buNone/>
                        <a:tabLst/>
                      </a:pPr>
                      <a:r>
                        <a:rPr kumimoji="0" lang="ru-RU" altLang="ru-RU" sz="2400" b="0" i="0" u="none" strike="noStrike" cap="none" normalizeH="0" baseline="0" smtClean="0">
                          <a:ln>
                            <a:noFill/>
                          </a:ln>
                          <a:solidFill>
                            <a:srgbClr val="002060"/>
                          </a:solidFill>
                          <a:effectLst>
                            <a:outerShdw blurRad="38100" dist="38100" dir="2700000" algn="tl">
                              <a:srgbClr val="000000"/>
                            </a:outerShdw>
                          </a:effectLst>
                          <a:latin typeface="Calibri" pitchFamily="34" charset="0"/>
                        </a:rPr>
                        <a:t>Извлечение новых знаний</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BE5"/>
                    </a:solidFill>
                  </a:tcPr>
                </a:tc>
              </a:tr>
              <a:tr h="749300">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80000"/>
                        </a:lnSpc>
                        <a:spcBef>
                          <a:spcPct val="0"/>
                        </a:spcBef>
                        <a:spcAft>
                          <a:spcPct val="0"/>
                        </a:spcAft>
                        <a:buClrTx/>
                        <a:buSzTx/>
                        <a:buFontTx/>
                        <a:buNone/>
                        <a:tabLst/>
                      </a:pPr>
                      <a:r>
                        <a:rPr kumimoji="0" lang="ru-RU" altLang="ru-RU" sz="2400" b="0" i="0" u="none" strike="noStrike" cap="none" normalizeH="0" baseline="0" smtClean="0">
                          <a:ln>
                            <a:noFill/>
                          </a:ln>
                          <a:solidFill>
                            <a:srgbClr val="002060"/>
                          </a:solidFill>
                          <a:effectLst>
                            <a:outerShdw blurRad="38100" dist="38100" dir="2700000" algn="tl">
                              <a:srgbClr val="000000"/>
                            </a:outerShdw>
                          </a:effectLst>
                          <a:latin typeface="Calibri" pitchFamily="34" charset="0"/>
                        </a:rPr>
                        <a:t>Формирование первоначальных умений</a:t>
                      </a:r>
                    </a:p>
                    <a:p>
                      <a:pPr marL="0" marR="0" lvl="0" indent="0" algn="l" defTabSz="914400" rtl="0" eaLnBrk="1" fontAlgn="base" latinLnBrk="0" hangingPunct="1">
                        <a:lnSpc>
                          <a:spcPct val="80000"/>
                        </a:lnSpc>
                        <a:spcBef>
                          <a:spcPct val="0"/>
                        </a:spcBef>
                        <a:spcAft>
                          <a:spcPct val="0"/>
                        </a:spcAft>
                        <a:buClrTx/>
                        <a:buSzTx/>
                        <a:buFontTx/>
                        <a:buNone/>
                        <a:tabLst/>
                      </a:pPr>
                      <a:endParaRPr kumimoji="0" lang="ru-RU" altLang="ru-RU" sz="2400" b="0" i="0" u="none" strike="noStrike" cap="none" normalizeH="0" baseline="0" smtClean="0">
                        <a:ln>
                          <a:noFill/>
                        </a:ln>
                        <a:solidFill>
                          <a:srgbClr val="002060"/>
                        </a:solidFill>
                        <a:effectLst>
                          <a:outerShdw blurRad="38100" dist="38100" dir="2700000" algn="tl">
                            <a:srgbClr val="000000"/>
                          </a:outerShdw>
                        </a:effectLst>
                        <a:latin typeface="Calibri"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BE5"/>
                    </a:solidFill>
                  </a:tcPr>
                </a:tc>
              </a:tr>
              <a:tr h="560388">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2400" b="0" i="0" u="none" strike="noStrike" cap="none" normalizeH="0" baseline="0" smtClean="0">
                          <a:ln>
                            <a:noFill/>
                          </a:ln>
                          <a:solidFill>
                            <a:srgbClr val="002060"/>
                          </a:solidFill>
                          <a:effectLst>
                            <a:outerShdw blurRad="38100" dist="38100" dir="2700000" algn="tl">
                              <a:srgbClr val="000000"/>
                            </a:outerShdw>
                          </a:effectLst>
                          <a:latin typeface="Calibri" pitchFamily="34" charset="0"/>
                        </a:rPr>
                        <a:t>Применение умений</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BE5"/>
                    </a:solidFill>
                  </a:tcPr>
                </a:tc>
              </a:tr>
              <a:tr h="465138">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2400" b="0" i="0" u="none" strike="noStrike" cap="none" normalizeH="0" baseline="0" smtClean="0">
                          <a:ln>
                            <a:noFill/>
                          </a:ln>
                          <a:solidFill>
                            <a:srgbClr val="002060"/>
                          </a:solidFill>
                          <a:effectLst>
                            <a:outerShdw blurRad="38100" dist="38100" dir="2700000" algn="tl">
                              <a:srgbClr val="000000"/>
                            </a:outerShdw>
                          </a:effectLst>
                          <a:latin typeface="Calibri" pitchFamily="34" charset="0"/>
                        </a:rPr>
                        <a:t>Обобщение и систематизация </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BE5"/>
                    </a:solidFill>
                  </a:tcPr>
                </a:tc>
              </a:tr>
              <a:tr h="465138">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2400" b="0" i="0" u="none" strike="noStrike" cap="none" normalizeH="0" baseline="0" smtClean="0">
                          <a:ln>
                            <a:noFill/>
                          </a:ln>
                          <a:solidFill>
                            <a:srgbClr val="002060"/>
                          </a:solidFill>
                          <a:effectLst>
                            <a:outerShdw blurRad="38100" dist="38100" dir="2700000" algn="tl">
                              <a:srgbClr val="000000"/>
                            </a:outerShdw>
                          </a:effectLst>
                          <a:latin typeface="Calibri" pitchFamily="34" charset="0"/>
                        </a:rPr>
                        <a:t>Повторение</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BE5"/>
                    </a:solidFill>
                  </a:tcPr>
                </a:tc>
              </a:tr>
              <a:tr h="465138">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2400" b="0" i="0" u="none" strike="noStrike" cap="none" normalizeH="0" baseline="0" smtClean="0">
                          <a:ln>
                            <a:noFill/>
                          </a:ln>
                          <a:solidFill>
                            <a:srgbClr val="002060"/>
                          </a:solidFill>
                          <a:effectLst>
                            <a:outerShdw blurRad="38100" dist="38100" dir="2700000" algn="tl">
                              <a:srgbClr val="000000"/>
                            </a:outerShdw>
                          </a:effectLst>
                          <a:latin typeface="Calibri" pitchFamily="34" charset="0"/>
                        </a:rPr>
                        <a:t>Контроль</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BE5"/>
                    </a:solidFill>
                  </a:tcPr>
                </a:tc>
              </a:tr>
              <a:tr h="465138">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2400" b="0" i="0" u="none" strike="noStrike" cap="none" normalizeH="0" baseline="0" smtClean="0">
                          <a:ln>
                            <a:noFill/>
                          </a:ln>
                          <a:solidFill>
                            <a:srgbClr val="002060"/>
                          </a:solidFill>
                          <a:effectLst>
                            <a:outerShdw blurRad="38100" dist="38100" dir="2700000" algn="tl">
                              <a:srgbClr val="000000"/>
                            </a:outerShdw>
                          </a:effectLst>
                          <a:latin typeface="Calibri" pitchFamily="34" charset="0"/>
                        </a:rPr>
                        <a:t>Коррекция</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BE5"/>
                    </a:solidFill>
                  </a:tcPr>
                </a:tc>
              </a:tr>
            </a:tbl>
          </a:graphicData>
        </a:graphic>
      </p:graphicFrame>
      <p:sp>
        <p:nvSpPr>
          <p:cNvPr id="5" name="TextBox 4"/>
          <p:cNvSpPr txBox="1"/>
          <p:nvPr/>
        </p:nvSpPr>
        <p:spPr>
          <a:xfrm>
            <a:off x="5472113" y="1989138"/>
            <a:ext cx="3421062" cy="461962"/>
          </a:xfrm>
          <a:prstGeom prst="rect">
            <a:avLst/>
          </a:prstGeom>
          <a:ln/>
        </p:spPr>
        <p:style>
          <a:lnRef idx="1">
            <a:schemeClr val="accent3"/>
          </a:lnRef>
          <a:fillRef idx="3">
            <a:schemeClr val="accent3"/>
          </a:fillRef>
          <a:effectRef idx="2">
            <a:schemeClr val="accent3"/>
          </a:effectRef>
          <a:fontRef idx="minor">
            <a:schemeClr val="lt1"/>
          </a:fontRef>
        </p:style>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altLang="ru-RU" sz="2400" b="1">
                <a:solidFill>
                  <a:srgbClr val="002060"/>
                </a:solidFill>
                <a:effectLst>
                  <a:outerShdw blurRad="38100" dist="38100" dir="2700000" algn="tl">
                    <a:srgbClr val="000000"/>
                  </a:outerShdw>
                </a:effectLst>
                <a:latin typeface="Calibri" pitchFamily="34" charset="0"/>
              </a:rPr>
              <a:t>Актуализация знаний </a:t>
            </a:r>
          </a:p>
        </p:txBody>
      </p:sp>
      <p:sp>
        <p:nvSpPr>
          <p:cNvPr id="6" name="Прямоугольник 5"/>
          <p:cNvSpPr/>
          <p:nvPr/>
        </p:nvSpPr>
        <p:spPr>
          <a:xfrm>
            <a:off x="5487988" y="1341438"/>
            <a:ext cx="3392487" cy="460375"/>
          </a:xfrm>
          <a:prstGeom prst="rect">
            <a:avLst/>
          </a:prstGeom>
          <a:ln/>
        </p:spPr>
        <p:style>
          <a:lnRef idx="1">
            <a:schemeClr val="accent3"/>
          </a:lnRef>
          <a:fillRef idx="3">
            <a:schemeClr val="accent3"/>
          </a:fillRef>
          <a:effectRef idx="2">
            <a:schemeClr val="accent3"/>
          </a:effectRef>
          <a:fontRef idx="minor">
            <a:schemeClr val="lt1"/>
          </a:fontRef>
        </p:style>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altLang="ru-RU" sz="2400" b="1">
                <a:solidFill>
                  <a:srgbClr val="002060"/>
                </a:solidFill>
                <a:effectLst>
                  <a:outerShdw blurRad="38100" dist="38100" dir="2700000" algn="tl">
                    <a:srgbClr val="000000"/>
                  </a:outerShdw>
                </a:effectLst>
                <a:latin typeface="Calibri" pitchFamily="34" charset="0"/>
              </a:rPr>
              <a:t>Проблематизация</a:t>
            </a:r>
          </a:p>
        </p:txBody>
      </p:sp>
      <p:sp>
        <p:nvSpPr>
          <p:cNvPr id="7" name="Прямоугольник 6"/>
          <p:cNvSpPr/>
          <p:nvPr/>
        </p:nvSpPr>
        <p:spPr>
          <a:xfrm>
            <a:off x="5486400" y="5414963"/>
            <a:ext cx="3406775" cy="461962"/>
          </a:xfrm>
          <a:prstGeom prst="rect">
            <a:avLst/>
          </a:prstGeom>
          <a:ln/>
        </p:spPr>
        <p:style>
          <a:lnRef idx="1">
            <a:schemeClr val="accent3"/>
          </a:lnRef>
          <a:fillRef idx="3">
            <a:schemeClr val="accent3"/>
          </a:fillRef>
          <a:effectRef idx="2">
            <a:schemeClr val="accent3"/>
          </a:effectRef>
          <a:fontRef idx="minor">
            <a:schemeClr val="lt1"/>
          </a:fontRef>
        </p:style>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altLang="ru-RU" sz="2400" b="1">
                <a:solidFill>
                  <a:srgbClr val="002060"/>
                </a:solidFill>
                <a:effectLst>
                  <a:outerShdw blurRad="38100" dist="38100" dir="2700000" algn="tl">
                    <a:srgbClr val="000000"/>
                  </a:outerShdw>
                </a:effectLst>
                <a:latin typeface="Calibri" pitchFamily="34" charset="0"/>
              </a:rPr>
              <a:t>Рефлексия </a:t>
            </a:r>
          </a:p>
        </p:txBody>
      </p:sp>
      <p:sp>
        <p:nvSpPr>
          <p:cNvPr id="8" name="Прямоугольник 7"/>
          <p:cNvSpPr/>
          <p:nvPr/>
        </p:nvSpPr>
        <p:spPr>
          <a:xfrm>
            <a:off x="5473700" y="4767263"/>
            <a:ext cx="3406775" cy="461962"/>
          </a:xfrm>
          <a:prstGeom prst="rect">
            <a:avLst/>
          </a:prstGeom>
          <a:ln/>
        </p:spPr>
        <p:style>
          <a:lnRef idx="1">
            <a:schemeClr val="accent3"/>
          </a:lnRef>
          <a:fillRef idx="3">
            <a:schemeClr val="accent3"/>
          </a:fillRef>
          <a:effectRef idx="2">
            <a:schemeClr val="accent3"/>
          </a:effectRef>
          <a:fontRef idx="minor">
            <a:schemeClr val="lt1"/>
          </a:fontRef>
        </p:style>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altLang="ru-RU" sz="2400" b="1">
                <a:solidFill>
                  <a:srgbClr val="002060"/>
                </a:solidFill>
                <a:effectLst>
                  <a:outerShdw blurRad="38100" dist="38100" dir="2700000" algn="tl">
                    <a:srgbClr val="000000"/>
                  </a:outerShdw>
                </a:effectLst>
                <a:latin typeface="Calibri" pitchFamily="34" charset="0"/>
              </a:rPr>
              <a:t>Контроль, самооценка</a:t>
            </a:r>
          </a:p>
        </p:txBody>
      </p:sp>
      <p:sp>
        <p:nvSpPr>
          <p:cNvPr id="9" name="Прямоугольник 8"/>
          <p:cNvSpPr/>
          <p:nvPr/>
        </p:nvSpPr>
        <p:spPr>
          <a:xfrm>
            <a:off x="5472100" y="2636912"/>
            <a:ext cx="3420379" cy="1944216"/>
          </a:xfrm>
          <a:prstGeom prst="rect">
            <a:avLst/>
          </a:prstGeom>
          <a:solidFill>
            <a:srgbClr val="FFEBE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3"/>
          </a:fillRef>
          <a:effectRef idx="1">
            <a:schemeClr val="accent3"/>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altLang="ru-RU" sz="2400" b="1">
                <a:solidFill>
                  <a:srgbClr val="002060"/>
                </a:solidFill>
                <a:effectLst>
                  <a:outerShdw blurRad="38100" dist="38100" dir="2700000" algn="tl">
                    <a:srgbClr val="C0C0C0"/>
                  </a:outerShdw>
                </a:effectLst>
                <a:latin typeface="Calibri" pitchFamily="34" charset="0"/>
              </a:rPr>
              <a:t>Семантизация</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04000" y="627087"/>
            <a:ext cx="8640000" cy="5610225"/>
          </a:xfrm>
          <a:prstGeom prst="rect">
            <a:avLst/>
          </a:prstGeom>
          <a:solidFill>
            <a:srgbClr val="E2EB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362" name="Заголовок 1"/>
          <p:cNvSpPr>
            <a:spLocks noGrp="1"/>
          </p:cNvSpPr>
          <p:nvPr>
            <p:ph type="title" idx="4294967295"/>
          </p:nvPr>
        </p:nvSpPr>
        <p:spPr>
          <a:xfrm>
            <a:off x="636588" y="0"/>
            <a:ext cx="8229600" cy="476672"/>
          </a:xfrm>
        </p:spPr>
        <p:txBody>
          <a:bodyPr/>
          <a:lstStyle/>
          <a:p>
            <a:pPr eaLnBrk="1" hangingPunct="1"/>
            <a:r>
              <a:rPr lang="ru-RU" altLang="ru-RU" sz="3200" b="1" dirty="0" smtClean="0">
                <a:solidFill>
                  <a:srgbClr val="680014"/>
                </a:solidFill>
                <a:effectLst>
                  <a:outerShdw blurRad="38100" dist="38100" dir="2700000" algn="tl">
                    <a:srgbClr val="C0C0C0"/>
                  </a:outerShdw>
                </a:effectLst>
                <a:latin typeface="Calibri" pitchFamily="34" charset="0"/>
                <a:sym typeface="Times New Roman" pitchFamily="18" charset="0"/>
              </a:rPr>
              <a:t>Структура урока по ФГОС:</a:t>
            </a:r>
            <a:endParaRPr lang="ru-RU" altLang="ru-RU" sz="3200" dirty="0" smtClean="0">
              <a:solidFill>
                <a:srgbClr val="680014"/>
              </a:solidFill>
              <a:effectLst>
                <a:outerShdw blurRad="38100" dist="38100" dir="2700000" algn="tl">
                  <a:srgbClr val="C0C0C0"/>
                </a:outerShdw>
              </a:effectLst>
              <a:latin typeface="Calibri" pitchFamily="34" charset="0"/>
            </a:endParaRPr>
          </a:p>
        </p:txBody>
      </p:sp>
      <p:sp>
        <p:nvSpPr>
          <p:cNvPr id="2" name="Прямоугольник 1"/>
          <p:cNvSpPr/>
          <p:nvPr/>
        </p:nvSpPr>
        <p:spPr>
          <a:xfrm>
            <a:off x="539750" y="633916"/>
            <a:ext cx="8604250" cy="1642956"/>
          </a:xfrm>
          <a:prstGeom prst="rect">
            <a:avLst/>
          </a:prstGeom>
          <a:solidFill>
            <a:srgbClr val="FFEB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363" name="Прямоугольник 2"/>
          <p:cNvSpPr>
            <a:spLocks noChangeArrowheads="1"/>
          </p:cNvSpPr>
          <p:nvPr/>
        </p:nvSpPr>
        <p:spPr bwMode="auto">
          <a:xfrm>
            <a:off x="539750" y="627087"/>
            <a:ext cx="8604250" cy="5610225"/>
          </a:xfrm>
          <a:prstGeom prst="rect">
            <a:avLst/>
          </a:prstGeom>
          <a:noFill/>
          <a:ln>
            <a:noFill/>
          </a:ln>
        </p:spPr>
        <p:txBody>
          <a:bodyPr>
            <a:spAutoFit/>
          </a:bodyPr>
          <a:lstStyle>
            <a:lvl1pPr indent="179388"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ts val="400"/>
              </a:spcBef>
              <a:buClr>
                <a:srgbClr val="000000"/>
              </a:buClr>
              <a:buSzPct val="25000"/>
              <a:buFontTx/>
              <a:buNone/>
            </a:pPr>
            <a:r>
              <a:rPr lang="ru-RU" altLang="ru-RU" sz="2400" dirty="0">
                <a:solidFill>
                  <a:srgbClr val="002060"/>
                </a:solidFill>
                <a:effectLst>
                  <a:outerShdw blurRad="38100" dist="38100" dir="2700000" algn="tl">
                    <a:srgbClr val="000000"/>
                  </a:outerShdw>
                </a:effectLst>
                <a:latin typeface="Calibri" pitchFamily="34" charset="0"/>
                <a:sym typeface="Times New Roman" pitchFamily="18" charset="0"/>
              </a:rPr>
              <a:t>1. Мотивирование (самоопределение) к учебной деятельности (организационный этап 1-2 минуты).</a:t>
            </a:r>
          </a:p>
          <a:p>
            <a:pPr eaLnBrk="1" hangingPunct="1">
              <a:spcBef>
                <a:spcPts val="400"/>
              </a:spcBef>
              <a:buClr>
                <a:srgbClr val="000000"/>
              </a:buClr>
              <a:buSzPct val="25000"/>
              <a:buFontTx/>
              <a:buNone/>
            </a:pPr>
            <a:r>
              <a:rPr lang="ru-RU" altLang="ru-RU" sz="2400" dirty="0">
                <a:solidFill>
                  <a:srgbClr val="002060"/>
                </a:solidFill>
                <a:effectLst>
                  <a:outerShdw blurRad="38100" dist="38100" dir="2700000" algn="tl">
                    <a:srgbClr val="000000"/>
                  </a:outerShdw>
                </a:effectLst>
                <a:latin typeface="Calibri" pitchFamily="34" charset="0"/>
                <a:sym typeface="Times New Roman" pitchFamily="18" charset="0"/>
              </a:rPr>
              <a:t>2. Актуализация знаний и фиксирование индивидуального затруднения в пробном учебном действии 4-5 минут. </a:t>
            </a:r>
          </a:p>
          <a:p>
            <a:pPr eaLnBrk="1" hangingPunct="1">
              <a:spcBef>
                <a:spcPts val="400"/>
              </a:spcBef>
              <a:buClr>
                <a:srgbClr val="000000"/>
              </a:buClr>
              <a:buSzPct val="25000"/>
              <a:buFontTx/>
              <a:buNone/>
            </a:pPr>
            <a:r>
              <a:rPr lang="ru-RU" altLang="ru-RU" sz="2400" dirty="0">
                <a:solidFill>
                  <a:srgbClr val="002060"/>
                </a:solidFill>
                <a:effectLst>
                  <a:outerShdw blurRad="38100" dist="38100" dir="2700000" algn="tl">
                    <a:srgbClr val="000000"/>
                  </a:outerShdw>
                </a:effectLst>
                <a:latin typeface="Calibri" pitchFamily="34" charset="0"/>
                <a:sym typeface="Times New Roman" pitchFamily="18" charset="0"/>
              </a:rPr>
              <a:t>3. Выявление места и причины затруднения, постановка цели деятельности 4-5 минут. </a:t>
            </a:r>
          </a:p>
          <a:p>
            <a:pPr eaLnBrk="1" hangingPunct="1">
              <a:spcBef>
                <a:spcPts val="400"/>
              </a:spcBef>
              <a:buClr>
                <a:srgbClr val="000000"/>
              </a:buClr>
              <a:buSzPct val="25000"/>
              <a:buFontTx/>
              <a:buNone/>
            </a:pPr>
            <a:r>
              <a:rPr lang="ru-RU" altLang="ru-RU" sz="2400" dirty="0">
                <a:solidFill>
                  <a:srgbClr val="002060"/>
                </a:solidFill>
                <a:effectLst>
                  <a:outerShdw blurRad="38100" dist="38100" dir="2700000" algn="tl">
                    <a:srgbClr val="000000"/>
                  </a:outerShdw>
                </a:effectLst>
                <a:latin typeface="Calibri" pitchFamily="34" charset="0"/>
                <a:sym typeface="Times New Roman" pitchFamily="18" charset="0"/>
              </a:rPr>
              <a:t>4. Построение проекта выхода из затруднения (открытие нового знания) 7-8 минут. </a:t>
            </a:r>
          </a:p>
          <a:p>
            <a:pPr eaLnBrk="1" hangingPunct="1">
              <a:spcBef>
                <a:spcPts val="400"/>
              </a:spcBef>
              <a:buClr>
                <a:srgbClr val="000000"/>
              </a:buClr>
              <a:buSzPct val="25000"/>
              <a:buFontTx/>
              <a:buNone/>
            </a:pPr>
            <a:r>
              <a:rPr lang="ru-RU" altLang="ru-RU" sz="2400" dirty="0">
                <a:solidFill>
                  <a:srgbClr val="002060"/>
                </a:solidFill>
                <a:effectLst>
                  <a:outerShdw blurRad="38100" dist="38100" dir="2700000" algn="tl">
                    <a:srgbClr val="000000"/>
                  </a:outerShdw>
                </a:effectLst>
                <a:latin typeface="Calibri" pitchFamily="34" charset="0"/>
                <a:sym typeface="Times New Roman" pitchFamily="18" charset="0"/>
              </a:rPr>
              <a:t>5. Реализация построенного проекта 4-5 минут. </a:t>
            </a:r>
          </a:p>
          <a:p>
            <a:pPr eaLnBrk="1" hangingPunct="1">
              <a:spcBef>
                <a:spcPts val="400"/>
              </a:spcBef>
              <a:buClr>
                <a:srgbClr val="000000"/>
              </a:buClr>
              <a:buSzPct val="25000"/>
              <a:buFontTx/>
              <a:buNone/>
            </a:pPr>
            <a:r>
              <a:rPr lang="ru-RU" altLang="ru-RU" sz="2400" dirty="0">
                <a:solidFill>
                  <a:srgbClr val="002060"/>
                </a:solidFill>
                <a:effectLst>
                  <a:outerShdw blurRad="38100" dist="38100" dir="2700000" algn="tl">
                    <a:srgbClr val="000000"/>
                  </a:outerShdw>
                </a:effectLst>
                <a:latin typeface="Calibri" pitchFamily="34" charset="0"/>
                <a:sym typeface="Times New Roman" pitchFamily="18" charset="0"/>
              </a:rPr>
              <a:t>6. Первичное закрепление 4-5 минут. </a:t>
            </a:r>
          </a:p>
          <a:p>
            <a:pPr eaLnBrk="1" hangingPunct="1">
              <a:spcBef>
                <a:spcPts val="400"/>
              </a:spcBef>
              <a:buClr>
                <a:srgbClr val="000000"/>
              </a:buClr>
              <a:buSzPct val="25000"/>
              <a:buFontTx/>
              <a:buNone/>
            </a:pPr>
            <a:r>
              <a:rPr lang="ru-RU" altLang="ru-RU" sz="2400" dirty="0">
                <a:solidFill>
                  <a:srgbClr val="002060"/>
                </a:solidFill>
                <a:effectLst>
                  <a:outerShdw blurRad="38100" dist="38100" dir="2700000" algn="tl">
                    <a:srgbClr val="000000"/>
                  </a:outerShdw>
                </a:effectLst>
                <a:latin typeface="Calibri" pitchFamily="34" charset="0"/>
                <a:sym typeface="Times New Roman" pitchFamily="18" charset="0"/>
              </a:rPr>
              <a:t>7. Самостоятельная работа с самопроверкой по эталону (образцу) 4-5 минут. </a:t>
            </a:r>
          </a:p>
          <a:p>
            <a:pPr eaLnBrk="1" hangingPunct="1">
              <a:spcBef>
                <a:spcPts val="400"/>
              </a:spcBef>
              <a:buClr>
                <a:srgbClr val="000000"/>
              </a:buClr>
              <a:buSzPct val="25000"/>
              <a:buFontTx/>
              <a:buNone/>
            </a:pPr>
            <a:r>
              <a:rPr lang="ru-RU" altLang="ru-RU" sz="2400" dirty="0">
                <a:solidFill>
                  <a:srgbClr val="002060"/>
                </a:solidFill>
                <a:effectLst>
                  <a:outerShdw blurRad="38100" dist="38100" dir="2700000" algn="tl">
                    <a:srgbClr val="000000"/>
                  </a:outerShdw>
                </a:effectLst>
                <a:latin typeface="Calibri" pitchFamily="34" charset="0"/>
                <a:sym typeface="Times New Roman" pitchFamily="18" charset="0"/>
              </a:rPr>
              <a:t>8. Включение в систему знаний и повторение 7-8 минут.</a:t>
            </a:r>
          </a:p>
          <a:p>
            <a:pPr eaLnBrk="1" hangingPunct="1">
              <a:spcBef>
                <a:spcPts val="400"/>
              </a:spcBef>
              <a:buClr>
                <a:srgbClr val="000000"/>
              </a:buClr>
              <a:buSzPct val="25000"/>
              <a:buFontTx/>
              <a:buNone/>
            </a:pPr>
            <a:r>
              <a:rPr lang="ru-RU" altLang="ru-RU" sz="2400" dirty="0">
                <a:solidFill>
                  <a:srgbClr val="002060"/>
                </a:solidFill>
                <a:effectLst>
                  <a:outerShdw blurRad="38100" dist="38100" dir="2700000" algn="tl">
                    <a:srgbClr val="000000"/>
                  </a:outerShdw>
                </a:effectLst>
                <a:latin typeface="Calibri" pitchFamily="34" charset="0"/>
                <a:sym typeface="Times New Roman" pitchFamily="18" charset="0"/>
              </a:rPr>
              <a:t>9. Рефлексия учебной деятельности (итог урока) – 2-3 минуты.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AE6FE"/>
        </a:solidFill>
        <a:effectLst/>
      </p:bgPr>
    </p:bg>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1980717359"/>
              </p:ext>
            </p:extLst>
          </p:nvPr>
        </p:nvGraphicFramePr>
        <p:xfrm>
          <a:off x="179512" y="404664"/>
          <a:ext cx="8820472" cy="5525701"/>
        </p:xfrm>
        <a:graphic>
          <a:graphicData uri="http://schemas.openxmlformats.org/drawingml/2006/table">
            <a:tbl>
              <a:tblPr/>
              <a:tblGrid>
                <a:gridCol w="2160167"/>
                <a:gridCol w="3256083"/>
                <a:gridCol w="3404222"/>
              </a:tblGrid>
              <a:tr h="1042039">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15000"/>
                        </a:lnSpc>
                        <a:spcBef>
                          <a:spcPct val="0"/>
                        </a:spcBef>
                        <a:spcAft>
                          <a:spcPts val="1000"/>
                        </a:spcAft>
                        <a:buClrTx/>
                        <a:buSzPct val="25000"/>
                        <a:buFont typeface="Calibri" pitchFamily="34" charset="0"/>
                        <a:buNone/>
                        <a:tabLst/>
                      </a:pPr>
                      <a:r>
                        <a:rPr kumimoji="0" lang="ru-RU" altLang="ru-RU" sz="2400" b="1" i="0" u="none" strike="noStrike" cap="none" normalizeH="0" baseline="0" dirty="0" smtClean="0">
                          <a:ln>
                            <a:noFill/>
                          </a:ln>
                          <a:solidFill>
                            <a:schemeClr val="tx1"/>
                          </a:solidFill>
                          <a:effectLst/>
                          <a:latin typeface="Calibri" pitchFamily="34" charset="0"/>
                          <a:sym typeface="Calibri" pitchFamily="34" charset="0"/>
                        </a:rPr>
                        <a:t>Требования к уроку</a:t>
                      </a:r>
                    </a:p>
                  </a:txBody>
                  <a:tcPr marL="55600" marR="556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BE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15000"/>
                        </a:lnSpc>
                        <a:spcBef>
                          <a:spcPct val="0"/>
                        </a:spcBef>
                        <a:spcAft>
                          <a:spcPts val="1000"/>
                        </a:spcAft>
                        <a:buClrTx/>
                        <a:buSzPct val="25000"/>
                        <a:buFont typeface="Calibri" pitchFamily="34" charset="0"/>
                        <a:buNone/>
                        <a:tabLst/>
                      </a:pPr>
                      <a:r>
                        <a:rPr kumimoji="0" lang="ru-RU" altLang="ru-RU" sz="2400" b="1" i="0" u="none" strike="noStrike" cap="none" normalizeH="0" baseline="0" dirty="0" smtClean="0">
                          <a:ln>
                            <a:noFill/>
                          </a:ln>
                          <a:solidFill>
                            <a:schemeClr val="tx1"/>
                          </a:solidFill>
                          <a:effectLst/>
                          <a:latin typeface="Calibri" pitchFamily="34" charset="0"/>
                          <a:sym typeface="Calibri" pitchFamily="34" charset="0"/>
                        </a:rPr>
                        <a:t>Традиционный урок</a:t>
                      </a:r>
                    </a:p>
                  </a:txBody>
                  <a:tcPr marL="55600" marR="556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BE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15000"/>
                        </a:lnSpc>
                        <a:spcBef>
                          <a:spcPct val="0"/>
                        </a:spcBef>
                        <a:spcAft>
                          <a:spcPts val="1000"/>
                        </a:spcAft>
                        <a:buClrTx/>
                        <a:buSzPct val="25000"/>
                        <a:buFont typeface="Calibri" pitchFamily="34" charset="0"/>
                        <a:buNone/>
                        <a:tabLst/>
                      </a:pPr>
                      <a:r>
                        <a:rPr kumimoji="0" lang="ru-RU" altLang="ru-RU" sz="2400" b="1" i="0" u="none" strike="noStrike" cap="none" normalizeH="0" baseline="0" dirty="0" smtClean="0">
                          <a:ln>
                            <a:noFill/>
                          </a:ln>
                          <a:solidFill>
                            <a:schemeClr val="tx1"/>
                          </a:solidFill>
                          <a:effectLst/>
                          <a:latin typeface="Calibri" pitchFamily="34" charset="0"/>
                          <a:sym typeface="Calibri" pitchFamily="34" charset="0"/>
                        </a:rPr>
                        <a:t>Урок современного типа</a:t>
                      </a:r>
                    </a:p>
                  </a:txBody>
                  <a:tcPr marL="55600" marR="556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BE5"/>
                    </a:solidFill>
                  </a:tcPr>
                </a:tc>
              </a:tr>
              <a:tr h="912604">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15000"/>
                        </a:lnSpc>
                        <a:spcBef>
                          <a:spcPct val="0"/>
                        </a:spcBef>
                        <a:spcAft>
                          <a:spcPts val="1000"/>
                        </a:spcAft>
                        <a:buClrTx/>
                        <a:buSzPct val="25000"/>
                        <a:buFont typeface="Calibri" pitchFamily="34" charset="0"/>
                        <a:buNone/>
                        <a:tabLst/>
                      </a:pPr>
                      <a:r>
                        <a:rPr kumimoji="0" lang="ru-RU" altLang="ru-RU" sz="2400" b="0" i="0" u="none" strike="noStrike" cap="none" normalizeH="0" baseline="0" dirty="0" smtClean="0">
                          <a:ln>
                            <a:noFill/>
                          </a:ln>
                          <a:solidFill>
                            <a:srgbClr val="000000"/>
                          </a:solidFill>
                          <a:effectLst/>
                          <a:latin typeface="Calibri" pitchFamily="34" charset="0"/>
                          <a:sym typeface="Calibri" pitchFamily="34" charset="0"/>
                        </a:rPr>
                        <a:t>Объявление темы урока</a:t>
                      </a:r>
                    </a:p>
                  </a:txBody>
                  <a:tcPr marL="55600" marR="556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BE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1000"/>
                        </a:spcAft>
                        <a:buClrTx/>
                        <a:buSzPct val="25000"/>
                        <a:buFont typeface="Calibri" pitchFamily="34" charset="0"/>
                        <a:buNone/>
                        <a:tabLst/>
                      </a:pPr>
                      <a:r>
                        <a:rPr kumimoji="0" lang="ru-RU" altLang="ru-RU" sz="2400" b="1" i="0" u="none" strike="noStrike" cap="none" normalizeH="0" baseline="0" dirty="0" smtClean="0">
                          <a:ln>
                            <a:noFill/>
                          </a:ln>
                          <a:solidFill>
                            <a:srgbClr val="000000"/>
                          </a:solidFill>
                          <a:effectLst/>
                          <a:latin typeface="Calibri" pitchFamily="34" charset="0"/>
                          <a:sym typeface="Calibri" pitchFamily="34" charset="0"/>
                        </a:rPr>
                        <a:t>Учитель</a:t>
                      </a:r>
                      <a:r>
                        <a:rPr kumimoji="0" lang="ru-RU" altLang="ru-RU" sz="2400" b="0" i="0" u="none" strike="noStrike" cap="none" normalizeH="0" baseline="0" dirty="0" smtClean="0">
                          <a:ln>
                            <a:noFill/>
                          </a:ln>
                          <a:solidFill>
                            <a:srgbClr val="000000"/>
                          </a:solidFill>
                          <a:effectLst/>
                          <a:latin typeface="Calibri" pitchFamily="34" charset="0"/>
                          <a:sym typeface="Calibri" pitchFamily="34" charset="0"/>
                        </a:rPr>
                        <a:t> сообщает учащимся</a:t>
                      </a:r>
                    </a:p>
                  </a:txBody>
                  <a:tcPr marL="55600" marR="556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1000"/>
                        </a:spcAft>
                        <a:buClrTx/>
                        <a:buSzPct val="25000"/>
                        <a:buFont typeface="Calibri" pitchFamily="34" charset="0"/>
                        <a:buNone/>
                        <a:tabLst/>
                      </a:pPr>
                      <a:r>
                        <a:rPr kumimoji="0" lang="ru-RU" altLang="ru-RU" sz="2400" b="0" i="0" u="none" strike="noStrike" cap="none" normalizeH="0" baseline="0" dirty="0" smtClean="0">
                          <a:ln>
                            <a:noFill/>
                          </a:ln>
                          <a:solidFill>
                            <a:srgbClr val="000000"/>
                          </a:solidFill>
                          <a:effectLst/>
                          <a:latin typeface="Calibri" pitchFamily="34" charset="0"/>
                          <a:sym typeface="Calibri" pitchFamily="34" charset="0"/>
                        </a:rPr>
                        <a:t>Формулируют </a:t>
                      </a:r>
                      <a:r>
                        <a:rPr kumimoji="0" lang="ru-RU" altLang="ru-RU" sz="2400" b="1" i="0" u="none" strike="noStrike" cap="none" normalizeH="0" baseline="0" dirty="0" smtClean="0">
                          <a:ln>
                            <a:noFill/>
                          </a:ln>
                          <a:solidFill>
                            <a:srgbClr val="000000"/>
                          </a:solidFill>
                          <a:effectLst/>
                          <a:latin typeface="Calibri" pitchFamily="34" charset="0"/>
                          <a:sym typeface="Calibri" pitchFamily="34" charset="0"/>
                        </a:rPr>
                        <a:t>сами учащиеся </a:t>
                      </a:r>
                    </a:p>
                  </a:txBody>
                  <a:tcPr marL="55600" marR="556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587137">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15000"/>
                        </a:lnSpc>
                        <a:spcBef>
                          <a:spcPct val="0"/>
                        </a:spcBef>
                        <a:spcAft>
                          <a:spcPts val="1000"/>
                        </a:spcAft>
                        <a:buClrTx/>
                        <a:buSzPct val="25000"/>
                        <a:buFont typeface="Calibri" pitchFamily="34" charset="0"/>
                        <a:buNone/>
                        <a:tabLst/>
                      </a:pPr>
                      <a:r>
                        <a:rPr kumimoji="0" lang="ru-RU" altLang="ru-RU" sz="2400" b="0" i="0" u="none" strike="noStrike" cap="none" normalizeH="0" baseline="0" dirty="0" smtClean="0">
                          <a:ln>
                            <a:noFill/>
                          </a:ln>
                          <a:solidFill>
                            <a:srgbClr val="000000"/>
                          </a:solidFill>
                          <a:effectLst/>
                          <a:latin typeface="Calibri" pitchFamily="34" charset="0"/>
                          <a:sym typeface="Calibri" pitchFamily="34" charset="0"/>
                        </a:rPr>
                        <a:t>Сообщение целей и задач</a:t>
                      </a:r>
                    </a:p>
                  </a:txBody>
                  <a:tcPr marL="55600" marR="556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BE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1000"/>
                        </a:spcAft>
                        <a:buClrTx/>
                        <a:buSzPct val="25000"/>
                        <a:buFont typeface="Calibri" pitchFamily="34" charset="0"/>
                        <a:buNone/>
                        <a:tabLst/>
                      </a:pPr>
                      <a:r>
                        <a:rPr kumimoji="0" lang="ru-RU" altLang="ru-RU" sz="2400" b="1" i="0" u="none" strike="noStrike" cap="none" normalizeH="0" baseline="0" dirty="0" smtClean="0">
                          <a:ln>
                            <a:noFill/>
                          </a:ln>
                          <a:solidFill>
                            <a:srgbClr val="000000"/>
                          </a:solidFill>
                          <a:effectLst/>
                          <a:latin typeface="Calibri" pitchFamily="34" charset="0"/>
                          <a:sym typeface="Calibri" pitchFamily="34" charset="0"/>
                        </a:rPr>
                        <a:t>Учитель</a:t>
                      </a:r>
                      <a:r>
                        <a:rPr kumimoji="0" lang="ru-RU" altLang="ru-RU" sz="2400" b="0" i="0" u="none" strike="noStrike" cap="none" normalizeH="0" baseline="0" dirty="0" smtClean="0">
                          <a:ln>
                            <a:noFill/>
                          </a:ln>
                          <a:solidFill>
                            <a:srgbClr val="000000"/>
                          </a:solidFill>
                          <a:effectLst/>
                          <a:latin typeface="Calibri" pitchFamily="34" charset="0"/>
                          <a:sym typeface="Calibri" pitchFamily="34" charset="0"/>
                        </a:rPr>
                        <a:t> формулирует и сообщает учащимся, чему должны научиться</a:t>
                      </a:r>
                    </a:p>
                  </a:txBody>
                  <a:tcPr marL="55600" marR="556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1000"/>
                        </a:spcAft>
                        <a:buClrTx/>
                        <a:buSzPct val="25000"/>
                        <a:buFont typeface="Calibri" pitchFamily="34" charset="0"/>
                        <a:buNone/>
                        <a:tabLst/>
                      </a:pPr>
                      <a:r>
                        <a:rPr kumimoji="0" lang="ru-RU" altLang="ru-RU" sz="2400" b="0" i="0" u="none" strike="noStrike" cap="none" normalizeH="0" baseline="0" dirty="0" smtClean="0">
                          <a:ln>
                            <a:noFill/>
                          </a:ln>
                          <a:solidFill>
                            <a:srgbClr val="000000"/>
                          </a:solidFill>
                          <a:effectLst/>
                          <a:latin typeface="Calibri" pitchFamily="34" charset="0"/>
                          <a:sym typeface="Calibri" pitchFamily="34" charset="0"/>
                        </a:rPr>
                        <a:t>Формулируют </a:t>
                      </a:r>
                      <a:r>
                        <a:rPr kumimoji="0" lang="ru-RU" altLang="ru-RU" sz="2400" b="1" i="0" u="none" strike="noStrike" cap="none" normalizeH="0" baseline="0" dirty="0" smtClean="0">
                          <a:ln>
                            <a:noFill/>
                          </a:ln>
                          <a:solidFill>
                            <a:srgbClr val="000000"/>
                          </a:solidFill>
                          <a:effectLst/>
                          <a:latin typeface="Calibri" pitchFamily="34" charset="0"/>
                          <a:sym typeface="Calibri" pitchFamily="34" charset="0"/>
                        </a:rPr>
                        <a:t>сами учащиеся</a:t>
                      </a:r>
                      <a:r>
                        <a:rPr kumimoji="0" lang="ru-RU" altLang="ru-RU" sz="2400" b="0" i="0" u="none" strike="noStrike" cap="none" normalizeH="0" baseline="0" dirty="0" smtClean="0">
                          <a:ln>
                            <a:noFill/>
                          </a:ln>
                          <a:solidFill>
                            <a:srgbClr val="000000"/>
                          </a:solidFill>
                          <a:effectLst/>
                          <a:latin typeface="Calibri" pitchFamily="34" charset="0"/>
                          <a:sym typeface="Calibri" pitchFamily="34" charset="0"/>
                        </a:rPr>
                        <a:t>, определив границы знания и незнания</a:t>
                      </a:r>
                    </a:p>
                  </a:txBody>
                  <a:tcPr marL="55600" marR="556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983921">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15000"/>
                        </a:lnSpc>
                        <a:spcBef>
                          <a:spcPct val="0"/>
                        </a:spcBef>
                        <a:spcAft>
                          <a:spcPts val="1000"/>
                        </a:spcAft>
                        <a:buClrTx/>
                        <a:buSzPct val="25000"/>
                        <a:buFont typeface="Calibri" pitchFamily="34" charset="0"/>
                        <a:buNone/>
                        <a:tabLst/>
                      </a:pPr>
                      <a:r>
                        <a:rPr kumimoji="0" lang="ru-RU" altLang="ru-RU" sz="2400" b="0" i="0" u="none" strike="noStrike" cap="none" normalizeH="0" baseline="0" dirty="0" smtClean="0">
                          <a:ln>
                            <a:noFill/>
                          </a:ln>
                          <a:solidFill>
                            <a:srgbClr val="000000"/>
                          </a:solidFill>
                          <a:effectLst/>
                          <a:latin typeface="Calibri" pitchFamily="34" charset="0"/>
                          <a:sym typeface="Calibri" pitchFamily="34" charset="0"/>
                        </a:rPr>
                        <a:t>Планирование</a:t>
                      </a:r>
                    </a:p>
                  </a:txBody>
                  <a:tcPr marL="55600" marR="556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BE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1000"/>
                        </a:spcAft>
                        <a:buClrTx/>
                        <a:buSzPct val="25000"/>
                        <a:buFont typeface="Calibri" pitchFamily="34" charset="0"/>
                        <a:buNone/>
                        <a:tabLst/>
                      </a:pPr>
                      <a:r>
                        <a:rPr kumimoji="0" lang="ru-RU" altLang="ru-RU" sz="2400" b="1" i="0" u="none" strike="noStrike" cap="none" normalizeH="0" baseline="0" dirty="0" smtClean="0">
                          <a:ln>
                            <a:noFill/>
                          </a:ln>
                          <a:solidFill>
                            <a:srgbClr val="000000"/>
                          </a:solidFill>
                          <a:effectLst/>
                          <a:latin typeface="Calibri" pitchFamily="34" charset="0"/>
                          <a:sym typeface="Calibri" pitchFamily="34" charset="0"/>
                        </a:rPr>
                        <a:t>Учитель</a:t>
                      </a:r>
                      <a:r>
                        <a:rPr kumimoji="0" lang="ru-RU" altLang="ru-RU" sz="2400" b="0" i="0" u="none" strike="noStrike" cap="none" normalizeH="0" baseline="0" dirty="0" smtClean="0">
                          <a:ln>
                            <a:noFill/>
                          </a:ln>
                          <a:solidFill>
                            <a:srgbClr val="000000"/>
                          </a:solidFill>
                          <a:effectLst/>
                          <a:latin typeface="Calibri" pitchFamily="34" charset="0"/>
                          <a:sym typeface="Calibri" pitchFamily="34" charset="0"/>
                        </a:rPr>
                        <a:t> сообщает учащимся, какую работу они должны выполнить, чтобы достичь цели</a:t>
                      </a:r>
                    </a:p>
                  </a:txBody>
                  <a:tcPr marL="55600" marR="556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1000"/>
                        </a:spcAft>
                        <a:buClrTx/>
                        <a:buSzPct val="25000"/>
                        <a:buFont typeface="Calibri" pitchFamily="34" charset="0"/>
                        <a:buNone/>
                        <a:tabLst/>
                      </a:pPr>
                      <a:r>
                        <a:rPr kumimoji="0" lang="ru-RU" altLang="ru-RU" sz="2400" b="1" i="0" u="none" strike="noStrike" cap="none" normalizeH="0" baseline="0" dirty="0" smtClean="0">
                          <a:ln>
                            <a:noFill/>
                          </a:ln>
                          <a:solidFill>
                            <a:srgbClr val="000000"/>
                          </a:solidFill>
                          <a:effectLst/>
                          <a:latin typeface="Calibri" pitchFamily="34" charset="0"/>
                          <a:sym typeface="Calibri" pitchFamily="34" charset="0"/>
                        </a:rPr>
                        <a:t>Планирование учащимися </a:t>
                      </a:r>
                      <a:r>
                        <a:rPr kumimoji="0" lang="ru-RU" altLang="ru-RU" sz="2400" b="0" i="0" u="none" strike="noStrike" cap="none" normalizeH="0" baseline="0" dirty="0" smtClean="0">
                          <a:ln>
                            <a:noFill/>
                          </a:ln>
                          <a:solidFill>
                            <a:srgbClr val="000000"/>
                          </a:solidFill>
                          <a:effectLst/>
                          <a:latin typeface="Calibri" pitchFamily="34" charset="0"/>
                          <a:sym typeface="Calibri" pitchFamily="34" charset="0"/>
                        </a:rPr>
                        <a:t>способов достижения намеченной цели</a:t>
                      </a:r>
                    </a:p>
                  </a:txBody>
                  <a:tcPr marL="55600" marR="556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Рисунок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3766" y="3284984"/>
            <a:ext cx="2459910" cy="2673102"/>
          </a:xfrm>
          <a:prstGeom prst="rect">
            <a:avLst/>
          </a:prstGeom>
          <a:ln>
            <a:noFill/>
          </a:ln>
          <a:effectLst>
            <a:outerShdw blurRad="292100" dist="139700" dir="2700000" algn="tl" rotWithShape="0">
              <a:srgbClr val="333333">
                <a:alpha val="65000"/>
              </a:srgbClr>
            </a:outerShdw>
          </a:effectLst>
        </p:spPr>
      </p:pic>
      <p:sp>
        <p:nvSpPr>
          <p:cNvPr id="3" name="Прямоугольник 2"/>
          <p:cNvSpPr/>
          <p:nvPr/>
        </p:nvSpPr>
        <p:spPr>
          <a:xfrm>
            <a:off x="1115616" y="764703"/>
            <a:ext cx="7560841" cy="4524315"/>
          </a:xfrm>
          <a:prstGeom prst="rect">
            <a:avLst/>
          </a:prstGeom>
        </p:spPr>
        <p:txBody>
          <a:bodyPr wrap="square">
            <a:spAutoFit/>
          </a:bodyPr>
          <a:lstStyle/>
          <a:p>
            <a:r>
              <a:rPr lang="ru-RU" sz="2400" b="1" dirty="0" smtClean="0">
                <a:latin typeface="Calibri" panose="020F0502020204030204" pitchFamily="34" charset="0"/>
                <a:cs typeface="Calibri" panose="020F0502020204030204" pitchFamily="34" charset="0"/>
              </a:rPr>
              <a:t>«</a:t>
            </a:r>
            <a:r>
              <a:rPr lang="ru-RU" sz="2400" b="1" dirty="0">
                <a:latin typeface="Calibri" panose="020F0502020204030204" pitchFamily="34" charset="0"/>
                <a:cs typeface="Calibri" panose="020F0502020204030204" pitchFamily="34" charset="0"/>
              </a:rPr>
              <a:t>ФАНТАСТИЧЕСКАЯ ДОБАВКА</a:t>
            </a:r>
            <a:r>
              <a:rPr lang="ru-RU" sz="2400" b="1" dirty="0" smtClean="0">
                <a:latin typeface="Calibri" panose="020F0502020204030204" pitchFamily="34" charset="0"/>
                <a:cs typeface="Calibri" panose="020F0502020204030204" pitchFamily="34" charset="0"/>
              </a:rPr>
              <a:t>»</a:t>
            </a:r>
            <a:endParaRPr lang="en-US" sz="2400" b="1" dirty="0" smtClean="0">
              <a:latin typeface="Calibri" panose="020F0502020204030204" pitchFamily="34" charset="0"/>
              <a:cs typeface="Calibri" panose="020F0502020204030204" pitchFamily="34" charset="0"/>
            </a:endParaRPr>
          </a:p>
          <a:p>
            <a:endParaRPr lang="en-US" sz="2400" b="1" dirty="0">
              <a:latin typeface="Calibri" panose="020F0502020204030204" pitchFamily="34" charset="0"/>
              <a:cs typeface="Calibri" panose="020F0502020204030204" pitchFamily="34" charset="0"/>
            </a:endParaRPr>
          </a:p>
          <a:p>
            <a:r>
              <a:rPr lang="ru-RU" sz="2400" b="1" dirty="0">
                <a:latin typeface="Calibri" panose="020F0502020204030204" pitchFamily="34" charset="0"/>
                <a:cs typeface="Calibri" panose="020F0502020204030204" pitchFamily="34" charset="0"/>
              </a:rPr>
              <a:t>«ПОСЛОВИЦА-ПОГОВОРКА»</a:t>
            </a:r>
            <a:r>
              <a:rPr lang="en-US" sz="2400" dirty="0">
                <a:latin typeface="Calibri" panose="020F0502020204030204" pitchFamily="34" charset="0"/>
                <a:cs typeface="Calibri" panose="020F0502020204030204" pitchFamily="34" charset="0"/>
              </a:rPr>
              <a:t>, </a:t>
            </a:r>
            <a:r>
              <a:rPr lang="ru-RU" sz="2400" b="1" dirty="0">
                <a:latin typeface="Calibri" panose="020F0502020204030204" pitchFamily="34" charset="0"/>
                <a:cs typeface="Calibri" panose="020F0502020204030204" pitchFamily="34" charset="0"/>
              </a:rPr>
              <a:t>«ВЫСКАЗЫВАНИЯ ВЕЛИКИХ»</a:t>
            </a:r>
            <a:r>
              <a:rPr lang="en-US" sz="2400" dirty="0" smtClean="0">
                <a:latin typeface="Calibri" panose="020F0502020204030204" pitchFamily="34" charset="0"/>
                <a:cs typeface="Calibri" panose="020F0502020204030204" pitchFamily="34" charset="0"/>
              </a:rPr>
              <a:t>, </a:t>
            </a:r>
            <a:r>
              <a:rPr lang="ru-RU" sz="2400" b="1" dirty="0" smtClean="0">
                <a:latin typeface="Calibri" panose="020F0502020204030204" pitchFamily="34" charset="0"/>
                <a:cs typeface="Calibri" panose="020F0502020204030204" pitchFamily="34" charset="0"/>
              </a:rPr>
              <a:t>«</a:t>
            </a:r>
            <a:r>
              <a:rPr lang="ru-RU" sz="2400" b="1" dirty="0">
                <a:latin typeface="Calibri" panose="020F0502020204030204" pitchFamily="34" charset="0"/>
                <a:cs typeface="Calibri" panose="020F0502020204030204" pitchFamily="34" charset="0"/>
              </a:rPr>
              <a:t>ЭПИГРАФ</a:t>
            </a:r>
            <a:r>
              <a:rPr lang="ru-RU" sz="2400" b="1" dirty="0" smtClean="0">
                <a:latin typeface="Calibri" panose="020F0502020204030204" pitchFamily="34" charset="0"/>
                <a:cs typeface="Calibri" panose="020F0502020204030204" pitchFamily="34" charset="0"/>
              </a:rPr>
              <a:t>»</a:t>
            </a:r>
            <a:endParaRPr lang="en-US" sz="2400" b="1" dirty="0" smtClean="0">
              <a:latin typeface="Calibri" panose="020F0502020204030204" pitchFamily="34" charset="0"/>
              <a:cs typeface="Calibri" panose="020F0502020204030204" pitchFamily="34" charset="0"/>
            </a:endParaRPr>
          </a:p>
          <a:p>
            <a:endParaRPr lang="en-US" sz="2400" b="1" dirty="0">
              <a:latin typeface="Calibri" panose="020F0502020204030204" pitchFamily="34" charset="0"/>
              <a:cs typeface="Calibri" panose="020F0502020204030204" pitchFamily="34" charset="0"/>
            </a:endParaRPr>
          </a:p>
          <a:p>
            <a:r>
              <a:rPr lang="ru-RU" sz="2400" b="1" dirty="0">
                <a:latin typeface="Calibri" panose="020F0502020204030204" pitchFamily="34" charset="0"/>
                <a:cs typeface="Calibri" panose="020F0502020204030204" pitchFamily="34" charset="0"/>
              </a:rPr>
              <a:t>«ИНТЕЛЛЕКТУАЛЬНАЯ РАЗМИНКА»</a:t>
            </a:r>
            <a:endParaRPr lang="ru-RU" sz="2400" dirty="0">
              <a:latin typeface="Calibri" panose="020F0502020204030204" pitchFamily="34" charset="0"/>
              <a:cs typeface="Calibri" panose="020F0502020204030204" pitchFamily="34" charset="0"/>
            </a:endParaRPr>
          </a:p>
          <a:p>
            <a:endParaRPr lang="ru-RU" sz="2400" dirty="0">
              <a:latin typeface="Calibri" panose="020F0502020204030204" pitchFamily="34" charset="0"/>
              <a:cs typeface="Calibri" panose="020F0502020204030204" pitchFamily="34" charset="0"/>
            </a:endParaRPr>
          </a:p>
          <a:p>
            <a:r>
              <a:rPr lang="ru-RU" sz="2400" b="1" dirty="0">
                <a:latin typeface="Calibri" panose="020F0502020204030204" pitchFamily="34" charset="0"/>
                <a:cs typeface="Calibri" panose="020F0502020204030204" pitchFamily="34" charset="0"/>
              </a:rPr>
              <a:t>«ПРОБЛЕМНАЯ СИТУАЦИЯ»</a:t>
            </a:r>
            <a:endParaRPr lang="ru-RU" sz="2400" dirty="0">
              <a:latin typeface="Calibri" panose="020F0502020204030204" pitchFamily="34" charset="0"/>
              <a:cs typeface="Calibri" panose="020F0502020204030204" pitchFamily="34" charset="0"/>
            </a:endParaRPr>
          </a:p>
          <a:p>
            <a:endParaRPr lang="en-US" sz="2400" dirty="0" smtClean="0">
              <a:latin typeface="Calibri" panose="020F0502020204030204" pitchFamily="34" charset="0"/>
              <a:cs typeface="Calibri" panose="020F0502020204030204" pitchFamily="34" charset="0"/>
            </a:endParaRPr>
          </a:p>
          <a:p>
            <a:r>
              <a:rPr lang="ru-RU" sz="2400" b="1" dirty="0">
                <a:latin typeface="Calibri" panose="020F0502020204030204" pitchFamily="34" charset="0"/>
                <a:cs typeface="Calibri" panose="020F0502020204030204" pitchFamily="34" charset="0"/>
              </a:rPr>
              <a:t>«НЕСТАНДАРТНЫЙ ВХОД В УРОК»</a:t>
            </a:r>
            <a:endParaRPr lang="ru-RU" sz="2400" dirty="0">
              <a:latin typeface="Calibri" panose="020F0502020204030204" pitchFamily="34" charset="0"/>
              <a:cs typeface="Calibri" panose="020F0502020204030204" pitchFamily="34" charset="0"/>
            </a:endParaRPr>
          </a:p>
          <a:p>
            <a:endParaRPr lang="en-US" sz="2400" dirty="0" smtClean="0">
              <a:latin typeface="Calibri" panose="020F0502020204030204" pitchFamily="34" charset="0"/>
              <a:cs typeface="Calibri" panose="020F0502020204030204" pitchFamily="34" charset="0"/>
            </a:endParaRPr>
          </a:p>
          <a:p>
            <a:r>
              <a:rPr lang="ru-RU" sz="2400" b="1" dirty="0">
                <a:latin typeface="Calibri" panose="020F0502020204030204" pitchFamily="34" charset="0"/>
                <a:cs typeface="Calibri" panose="020F0502020204030204" pitchFamily="34" charset="0"/>
              </a:rPr>
              <a:t>«АССОЦИАТИВНЫЙ РЯД</a:t>
            </a:r>
            <a:r>
              <a:rPr lang="ru-RU" sz="2400" b="1" dirty="0" smtClean="0">
                <a:latin typeface="Calibri" panose="020F0502020204030204" pitchFamily="34" charset="0"/>
                <a:cs typeface="Calibri" panose="020F0502020204030204" pitchFamily="34" charset="0"/>
              </a:rPr>
              <a:t>»</a:t>
            </a:r>
            <a:endParaRPr lang="ru-RU" sz="2400" dirty="0">
              <a:latin typeface="Calibri" panose="020F0502020204030204" pitchFamily="34" charset="0"/>
              <a:cs typeface="Calibri" panose="020F0502020204030204" pitchFamily="34" charset="0"/>
            </a:endParaRPr>
          </a:p>
        </p:txBody>
      </p:sp>
      <p:sp>
        <p:nvSpPr>
          <p:cNvPr id="2" name="Прямоугольник 1"/>
          <p:cNvSpPr/>
          <p:nvPr/>
        </p:nvSpPr>
        <p:spPr>
          <a:xfrm>
            <a:off x="2281543" y="116632"/>
            <a:ext cx="5026761" cy="523220"/>
          </a:xfrm>
          <a:prstGeom prst="rect">
            <a:avLst/>
          </a:prstGeom>
        </p:spPr>
        <p:txBody>
          <a:bodyPr wrap="none">
            <a:spAutoFit/>
          </a:bodyPr>
          <a:lstStyle/>
          <a:p>
            <a:r>
              <a:rPr lang="ru-RU" sz="2800" b="1" dirty="0">
                <a:solidFill>
                  <a:srgbClr val="680014"/>
                </a:solidFill>
                <a:latin typeface="Calibri" panose="020F0502020204030204" pitchFamily="34" charset="0"/>
                <a:cs typeface="Calibri" panose="020F0502020204030204" pitchFamily="34" charset="0"/>
              </a:rPr>
              <a:t>ОРГАНИЗАЦИОННЫЙ МОМЕНТ</a:t>
            </a:r>
            <a:endParaRPr lang="ru-RU" sz="2800" dirty="0">
              <a:solidFill>
                <a:srgbClr val="680014"/>
              </a:solidFill>
              <a:latin typeface="Calibri" panose="020F0502020204030204" pitchFamily="34" charset="0"/>
              <a:cs typeface="Calibri" panose="020F0502020204030204" pitchFamily="34" charset="0"/>
            </a:endParaRPr>
          </a:p>
        </p:txBody>
      </p:sp>
      <p:sp>
        <p:nvSpPr>
          <p:cNvPr id="12" name="Скругленный прямоугольник 11"/>
          <p:cNvSpPr/>
          <p:nvPr/>
        </p:nvSpPr>
        <p:spPr>
          <a:xfrm>
            <a:off x="611559" y="764704"/>
            <a:ext cx="504057" cy="504056"/>
          </a:xfrm>
          <a:prstGeom prst="roundRect">
            <a:avLst/>
          </a:prstGeom>
          <a:solidFill>
            <a:srgbClr val="FFDDDD"/>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800" b="1" dirty="0" smtClean="0">
                <a:solidFill>
                  <a:srgbClr val="680014"/>
                </a:solidFill>
                <a:effectLst>
                  <a:outerShdw blurRad="38100" dist="38100" dir="2700000" algn="tl">
                    <a:srgbClr val="000000">
                      <a:alpha val="43137"/>
                    </a:srgbClr>
                  </a:outerShdw>
                </a:effectLst>
              </a:rPr>
              <a:t>1</a:t>
            </a:r>
            <a:endParaRPr lang="ru-RU" sz="2800" b="1" dirty="0">
              <a:solidFill>
                <a:srgbClr val="680014"/>
              </a:solidFill>
              <a:effectLst>
                <a:outerShdw blurRad="38100" dist="38100" dir="2700000" algn="tl">
                  <a:srgbClr val="000000">
                    <a:alpha val="43137"/>
                  </a:srgbClr>
                </a:outerShdw>
              </a:effectLst>
            </a:endParaRPr>
          </a:p>
        </p:txBody>
      </p:sp>
      <p:sp>
        <p:nvSpPr>
          <p:cNvPr id="13" name="Скругленный прямоугольник 12"/>
          <p:cNvSpPr/>
          <p:nvPr/>
        </p:nvSpPr>
        <p:spPr>
          <a:xfrm>
            <a:off x="611559" y="2522804"/>
            <a:ext cx="504057" cy="504056"/>
          </a:xfrm>
          <a:prstGeom prst="roundRect">
            <a:avLst/>
          </a:prstGeom>
          <a:solidFill>
            <a:srgbClr val="FFDDDD"/>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800" b="1" dirty="0" smtClean="0">
                <a:solidFill>
                  <a:srgbClr val="680014"/>
                </a:solidFill>
                <a:effectLst>
                  <a:outerShdw blurRad="38100" dist="38100" dir="2700000" algn="tl">
                    <a:srgbClr val="000000">
                      <a:alpha val="43137"/>
                    </a:srgbClr>
                  </a:outerShdw>
                </a:effectLst>
              </a:rPr>
              <a:t>3</a:t>
            </a:r>
            <a:endParaRPr lang="ru-RU" sz="2800" b="1" dirty="0">
              <a:solidFill>
                <a:srgbClr val="680014"/>
              </a:solidFill>
              <a:effectLst>
                <a:outerShdw blurRad="38100" dist="38100" dir="2700000" algn="tl">
                  <a:srgbClr val="000000">
                    <a:alpha val="43137"/>
                  </a:srgbClr>
                </a:outerShdw>
              </a:effectLst>
            </a:endParaRPr>
          </a:p>
        </p:txBody>
      </p:sp>
      <p:sp>
        <p:nvSpPr>
          <p:cNvPr id="14" name="Скругленный прямоугольник 13"/>
          <p:cNvSpPr/>
          <p:nvPr/>
        </p:nvSpPr>
        <p:spPr>
          <a:xfrm>
            <a:off x="611559" y="1573560"/>
            <a:ext cx="504057" cy="504056"/>
          </a:xfrm>
          <a:prstGeom prst="roundRect">
            <a:avLst/>
          </a:prstGeom>
          <a:solidFill>
            <a:srgbClr val="FFDDDD"/>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800" b="1" dirty="0" smtClean="0">
                <a:solidFill>
                  <a:srgbClr val="680014"/>
                </a:solidFill>
                <a:effectLst>
                  <a:outerShdw blurRad="38100" dist="38100" dir="2700000" algn="tl">
                    <a:srgbClr val="000000">
                      <a:alpha val="43137"/>
                    </a:srgbClr>
                  </a:outerShdw>
                </a:effectLst>
              </a:rPr>
              <a:t>2</a:t>
            </a:r>
            <a:endParaRPr lang="ru-RU" sz="2800" b="1" dirty="0">
              <a:solidFill>
                <a:srgbClr val="680014"/>
              </a:solidFill>
              <a:effectLst>
                <a:outerShdw blurRad="38100" dist="38100" dir="2700000" algn="tl">
                  <a:srgbClr val="000000">
                    <a:alpha val="43137"/>
                  </a:srgbClr>
                </a:outerShdw>
              </a:effectLst>
            </a:endParaRPr>
          </a:p>
        </p:txBody>
      </p:sp>
      <p:sp>
        <p:nvSpPr>
          <p:cNvPr id="15" name="Скругленный прямоугольник 14"/>
          <p:cNvSpPr/>
          <p:nvPr/>
        </p:nvSpPr>
        <p:spPr>
          <a:xfrm>
            <a:off x="611559" y="4050360"/>
            <a:ext cx="504057" cy="504056"/>
          </a:xfrm>
          <a:prstGeom prst="roundRect">
            <a:avLst/>
          </a:prstGeom>
          <a:solidFill>
            <a:srgbClr val="FFDDDD"/>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800" b="1" dirty="0" smtClean="0">
                <a:solidFill>
                  <a:srgbClr val="680014"/>
                </a:solidFill>
                <a:effectLst>
                  <a:outerShdw blurRad="38100" dist="38100" dir="2700000" algn="tl">
                    <a:srgbClr val="000000">
                      <a:alpha val="43137"/>
                    </a:srgbClr>
                  </a:outerShdw>
                </a:effectLst>
              </a:rPr>
              <a:t>5</a:t>
            </a:r>
            <a:endParaRPr lang="ru-RU" sz="2800" b="1" dirty="0">
              <a:solidFill>
                <a:srgbClr val="680014"/>
              </a:solidFill>
              <a:effectLst>
                <a:outerShdw blurRad="38100" dist="38100" dir="2700000" algn="tl">
                  <a:srgbClr val="000000">
                    <a:alpha val="43137"/>
                  </a:srgbClr>
                </a:outerShdw>
              </a:effectLst>
            </a:endParaRPr>
          </a:p>
        </p:txBody>
      </p:sp>
      <p:sp>
        <p:nvSpPr>
          <p:cNvPr id="16" name="Скругленный прямоугольник 15"/>
          <p:cNvSpPr/>
          <p:nvPr/>
        </p:nvSpPr>
        <p:spPr>
          <a:xfrm>
            <a:off x="611559" y="3284984"/>
            <a:ext cx="504057" cy="504056"/>
          </a:xfrm>
          <a:prstGeom prst="roundRect">
            <a:avLst/>
          </a:prstGeom>
          <a:solidFill>
            <a:srgbClr val="FFDDDD"/>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800" b="1" dirty="0" smtClean="0">
                <a:solidFill>
                  <a:srgbClr val="680014"/>
                </a:solidFill>
                <a:effectLst>
                  <a:outerShdw blurRad="38100" dist="38100" dir="2700000" algn="tl">
                    <a:srgbClr val="000000">
                      <a:alpha val="43137"/>
                    </a:srgbClr>
                  </a:outerShdw>
                </a:effectLst>
              </a:rPr>
              <a:t>4</a:t>
            </a:r>
            <a:endParaRPr lang="ru-RU" sz="2800" b="1" dirty="0">
              <a:solidFill>
                <a:srgbClr val="680014"/>
              </a:solidFill>
              <a:effectLst>
                <a:outerShdw blurRad="38100" dist="38100" dir="2700000" algn="tl">
                  <a:srgbClr val="000000">
                    <a:alpha val="43137"/>
                  </a:srgbClr>
                </a:outerShdw>
              </a:effectLst>
            </a:endParaRPr>
          </a:p>
        </p:txBody>
      </p:sp>
      <p:sp>
        <p:nvSpPr>
          <p:cNvPr id="17" name="Скругленный прямоугольник 16"/>
          <p:cNvSpPr/>
          <p:nvPr/>
        </p:nvSpPr>
        <p:spPr>
          <a:xfrm>
            <a:off x="611559" y="4784962"/>
            <a:ext cx="504057" cy="504056"/>
          </a:xfrm>
          <a:prstGeom prst="roundRect">
            <a:avLst/>
          </a:prstGeom>
          <a:solidFill>
            <a:srgbClr val="FFDDDD"/>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800" b="1" dirty="0" smtClean="0">
                <a:solidFill>
                  <a:srgbClr val="680014"/>
                </a:solidFill>
                <a:effectLst>
                  <a:outerShdw blurRad="38100" dist="38100" dir="2700000" algn="tl">
                    <a:srgbClr val="000000">
                      <a:alpha val="43137"/>
                    </a:srgbClr>
                  </a:outerShdw>
                </a:effectLst>
              </a:rPr>
              <a:t>6</a:t>
            </a:r>
            <a:endParaRPr lang="ru-RU" sz="2800" b="1" dirty="0">
              <a:solidFill>
                <a:srgbClr val="680014"/>
              </a:solidFill>
              <a:effectLst>
                <a:outerShdw blurRad="38100" dist="38100" dir="2700000" algn="tl">
                  <a:srgbClr val="000000">
                    <a:alpha val="43137"/>
                  </a:srgbClr>
                </a:outerShdw>
              </a:effectLst>
            </a:endParaRPr>
          </a:p>
        </p:txBody>
      </p:sp>
      <p:sp>
        <p:nvSpPr>
          <p:cNvPr id="7" name="Прямоугольник 6"/>
          <p:cNvSpPr/>
          <p:nvPr/>
        </p:nvSpPr>
        <p:spPr>
          <a:xfrm>
            <a:off x="618930" y="764704"/>
            <a:ext cx="8369086" cy="3539430"/>
          </a:xfrm>
          <a:prstGeom prst="rect">
            <a:avLst/>
          </a:prstGeom>
          <a:solidFill>
            <a:srgbClr val="FFE1E1"/>
          </a:solidFill>
        </p:spPr>
        <p:txBody>
          <a:bodyPr wrap="square">
            <a:spAutoFit/>
          </a:bodyPr>
          <a:lstStyle/>
          <a:p>
            <a:r>
              <a:rPr lang="en-US" sz="2800" dirty="0" err="1">
                <a:latin typeface="Calibri" panose="020F0502020204030204" pitchFamily="34" charset="0"/>
                <a:cs typeface="Calibri" panose="020F0502020204030204" pitchFamily="34" charset="0"/>
              </a:rPr>
              <a:t>Создаётся</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ситуация</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противоречия</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между</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известным</a:t>
            </a:r>
            <a:r>
              <a:rPr lang="en-US" sz="2800" dirty="0">
                <a:latin typeface="Calibri" panose="020F0502020204030204" pitchFamily="34" charset="0"/>
                <a:cs typeface="Calibri" panose="020F0502020204030204" pitchFamily="34" charset="0"/>
              </a:rPr>
              <a:t> и </a:t>
            </a:r>
            <a:r>
              <a:rPr lang="en-US" sz="2800" dirty="0" err="1">
                <a:latin typeface="Calibri" panose="020F0502020204030204" pitchFamily="34" charset="0"/>
                <a:cs typeface="Calibri" panose="020F0502020204030204" pitchFamily="34" charset="0"/>
              </a:rPr>
              <a:t>неизвестным</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Последовательность</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применения</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данного</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приема</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такова</a:t>
            </a:r>
            <a:r>
              <a:rPr lang="en-US" sz="2800" dirty="0">
                <a:latin typeface="Calibri" panose="020F0502020204030204" pitchFamily="34" charset="0"/>
                <a:cs typeface="Calibri" panose="020F0502020204030204" pitchFamily="34" charset="0"/>
              </a:rPr>
              <a:t>:</a:t>
            </a:r>
            <a:br>
              <a:rPr lang="en-US" sz="2800" dirty="0">
                <a:latin typeface="Calibri" panose="020F0502020204030204" pitchFamily="34" charset="0"/>
                <a:cs typeface="Calibri" panose="020F0502020204030204" pitchFamily="34" charset="0"/>
              </a:rPr>
            </a:b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Самостоятельное</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решение</a:t>
            </a:r>
            <a:r>
              <a:rPr lang="en-US" sz="2800" dirty="0">
                <a:latin typeface="Calibri" panose="020F0502020204030204" pitchFamily="34" charset="0"/>
                <a:cs typeface="Calibri" panose="020F0502020204030204" pitchFamily="34" charset="0"/>
              </a:rPr>
              <a:t/>
            </a:r>
            <a:br>
              <a:rPr lang="en-US" sz="2800" dirty="0">
                <a:latin typeface="Calibri" panose="020F0502020204030204" pitchFamily="34" charset="0"/>
                <a:cs typeface="Calibri" panose="020F0502020204030204" pitchFamily="34" charset="0"/>
              </a:rPr>
            </a:b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Коллективная</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проверка</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результатов</a:t>
            </a:r>
            <a:r>
              <a:rPr lang="en-US" sz="2800" dirty="0">
                <a:latin typeface="Calibri" panose="020F0502020204030204" pitchFamily="34" charset="0"/>
                <a:cs typeface="Calibri" panose="020F0502020204030204" pitchFamily="34" charset="0"/>
              </a:rPr>
              <a:t/>
            </a:r>
            <a:br>
              <a:rPr lang="en-US" sz="2800" dirty="0">
                <a:latin typeface="Calibri" panose="020F0502020204030204" pitchFamily="34" charset="0"/>
                <a:cs typeface="Calibri" panose="020F0502020204030204" pitchFamily="34" charset="0"/>
              </a:rPr>
            </a:b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Выявление</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причин</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разногласий</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результатов</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или</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затруднений</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выполнения</a:t>
            </a:r>
            <a:r>
              <a:rPr lang="en-US" sz="2800" dirty="0">
                <a:latin typeface="Calibri" panose="020F0502020204030204" pitchFamily="34" charset="0"/>
                <a:cs typeface="Calibri" panose="020F0502020204030204" pitchFamily="34" charset="0"/>
              </a:rPr>
              <a:t/>
            </a:r>
            <a:br>
              <a:rPr lang="en-US" sz="2800" dirty="0">
                <a:latin typeface="Calibri" panose="020F0502020204030204" pitchFamily="34" charset="0"/>
                <a:cs typeface="Calibri" panose="020F0502020204030204" pitchFamily="34" charset="0"/>
              </a:rPr>
            </a:b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Постановка</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цели</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урока</a:t>
            </a:r>
            <a:r>
              <a:rPr lang="en-US" sz="2800" dirty="0">
                <a:latin typeface="Calibri" panose="020F0502020204030204" pitchFamily="34" charset="0"/>
                <a:cs typeface="Calibri" panose="020F0502020204030204" pitchFamily="34" charset="0"/>
              </a:rPr>
              <a:t>.</a:t>
            </a:r>
            <a:endParaRPr lang="ru-RU" sz="2800" dirty="0">
              <a:latin typeface="Calibri" panose="020F0502020204030204" pitchFamily="34" charset="0"/>
              <a:cs typeface="Calibri" panose="020F0502020204030204" pitchFamily="34" charset="0"/>
            </a:endParaRPr>
          </a:p>
        </p:txBody>
      </p:sp>
      <p:sp>
        <p:nvSpPr>
          <p:cNvPr id="9" name="Прямоугольник 8"/>
          <p:cNvSpPr/>
          <p:nvPr/>
        </p:nvSpPr>
        <p:spPr>
          <a:xfrm>
            <a:off x="611559" y="787476"/>
            <a:ext cx="8412765" cy="2246769"/>
          </a:xfrm>
          <a:prstGeom prst="rect">
            <a:avLst/>
          </a:prstGeom>
          <a:solidFill>
            <a:srgbClr val="FFE1E1"/>
          </a:solidFill>
        </p:spPr>
        <p:txBody>
          <a:bodyPr wrap="square">
            <a:spAutoFit/>
          </a:bodyPr>
          <a:lstStyle/>
          <a:p>
            <a:r>
              <a:rPr lang="ru-RU" sz="2800" dirty="0" smtClean="0">
                <a:latin typeface="Calibri" panose="020F0502020204030204" pitchFamily="34" charset="0"/>
                <a:cs typeface="Calibri" panose="020F0502020204030204" pitchFamily="34" charset="0"/>
              </a:rPr>
              <a:t>Универсальный прием, направленный на включение учащихся в активную </a:t>
            </a:r>
            <a:r>
              <a:rPr lang="ru-RU" sz="2800" dirty="0" err="1" smtClean="0">
                <a:latin typeface="Calibri" panose="020F0502020204030204" pitchFamily="34" charset="0"/>
                <a:cs typeface="Calibri" panose="020F0502020204030204" pitchFamily="34" charset="0"/>
              </a:rPr>
              <a:t>мыследеятельность</a:t>
            </a:r>
            <a:r>
              <a:rPr lang="ru-RU" sz="2800" dirty="0" smtClean="0">
                <a:latin typeface="Calibri" panose="020F0502020204030204" pitchFamily="34" charset="0"/>
                <a:cs typeface="Calibri" panose="020F0502020204030204" pitchFamily="34" charset="0"/>
              </a:rPr>
              <a:t> с первых минут урока. Преподаватель начинает урок с противоречивого факта, который трудно объяснить на основе имеющихся знаний.</a:t>
            </a:r>
            <a:endParaRPr lang="ru-RU" sz="2800" dirty="0">
              <a:latin typeface="Calibri" panose="020F0502020204030204" pitchFamily="34" charset="0"/>
              <a:cs typeface="Calibri" panose="020F0502020204030204" pitchFamily="34" charset="0"/>
            </a:endParaRPr>
          </a:p>
        </p:txBody>
      </p:sp>
      <p:sp>
        <p:nvSpPr>
          <p:cNvPr id="10" name="Прямоугольник 9"/>
          <p:cNvSpPr/>
          <p:nvPr/>
        </p:nvSpPr>
        <p:spPr>
          <a:xfrm>
            <a:off x="611560" y="763474"/>
            <a:ext cx="8395793" cy="5262979"/>
          </a:xfrm>
          <a:prstGeom prst="rect">
            <a:avLst/>
          </a:prstGeom>
          <a:solidFill>
            <a:srgbClr val="FFE1E1"/>
          </a:solidFill>
        </p:spPr>
        <p:txBody>
          <a:bodyPr wrap="square">
            <a:spAutoFit/>
          </a:bodyPr>
          <a:lstStyle/>
          <a:p>
            <a:r>
              <a:rPr lang="ru-RU" sz="2800" dirty="0" smtClean="0">
                <a:latin typeface="Calibri" panose="020F0502020204030204" pitchFamily="34" charset="0"/>
                <a:cs typeface="Calibri" panose="020F0502020204030204" pitchFamily="34" charset="0"/>
              </a:rPr>
              <a:t>К </a:t>
            </a:r>
            <a:r>
              <a:rPr lang="ru-RU" sz="2800" dirty="0">
                <a:latin typeface="Calibri" panose="020F0502020204030204" pitchFamily="34" charset="0"/>
                <a:cs typeface="Calibri" panose="020F0502020204030204" pitchFamily="34" charset="0"/>
              </a:rPr>
              <a:t>теме или конкретному понятию урока нужно выписать в столбик слова-ассоциации. Выход будет следующим: </a:t>
            </a:r>
          </a:p>
          <a:p>
            <a:pPr marL="457200" lvl="0" indent="-457200">
              <a:buFont typeface="Arial" panose="020B0604020202020204" pitchFamily="34" charset="0"/>
              <a:buChar char="•"/>
            </a:pPr>
            <a:r>
              <a:rPr lang="ru-RU" sz="2800" dirty="0">
                <a:latin typeface="Calibri" panose="020F0502020204030204" pitchFamily="34" charset="0"/>
                <a:cs typeface="Calibri" panose="020F0502020204030204" pitchFamily="34" charset="0"/>
              </a:rPr>
              <a:t>если ряд получился сравнительно правильным и достаточным, дать задание составить определение, используя записанные слова; </a:t>
            </a:r>
          </a:p>
          <a:p>
            <a:pPr marL="457200" lvl="0" indent="-457200">
              <a:buFont typeface="Arial" panose="020B0604020202020204" pitchFamily="34" charset="0"/>
              <a:buChar char="•"/>
            </a:pPr>
            <a:r>
              <a:rPr lang="ru-RU" sz="2800" dirty="0">
                <a:latin typeface="Calibri" panose="020F0502020204030204" pitchFamily="34" charset="0"/>
                <a:cs typeface="Calibri" panose="020F0502020204030204" pitchFamily="34" charset="0"/>
              </a:rPr>
              <a:t>затем выслушать, сравнить со словарным вариантом, можно добавить новые слова в ассоциативный ряд; </a:t>
            </a:r>
          </a:p>
          <a:p>
            <a:pPr marL="457200" lvl="0" indent="-457200">
              <a:buFont typeface="Arial" panose="020B0604020202020204" pitchFamily="34" charset="0"/>
              <a:buChar char="•"/>
            </a:pPr>
            <a:r>
              <a:rPr lang="ru-RU" sz="2800" dirty="0">
                <a:latin typeface="Calibri" panose="020F0502020204030204" pitchFamily="34" charset="0"/>
                <a:cs typeface="Calibri" panose="020F0502020204030204" pitchFamily="34" charset="0"/>
              </a:rPr>
              <a:t>оставить запись на доске, объяснить новую тему, в конце урока вернуться, что-либо добавить или стереть. </a:t>
            </a:r>
          </a:p>
        </p:txBody>
      </p:sp>
    </p:spTree>
    <p:extLst>
      <p:ext uri="{BB962C8B-B14F-4D97-AF65-F5344CB8AC3E}">
        <p14:creationId xmlns:p14="http://schemas.microsoft.com/office/powerpoint/2010/main" val="2874004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xit" presetSubtype="21" fill="hold" grpId="1" nodeType="clickEffect">
                                  <p:stCondLst>
                                    <p:cond delay="0"/>
                                  </p:stCondLst>
                                  <p:childTnLst>
                                    <p:animEffect transition="out" filter="barn(inVertical)">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xit" presetSubtype="21" fill="hold" grpId="1" nodeType="clickEffect">
                                  <p:stCondLst>
                                    <p:cond delay="0"/>
                                  </p:stCondLst>
                                  <p:childTnLst>
                                    <p:animEffect transition="out" filter="barn(inVertical)">
                                      <p:cBhvr>
                                        <p:cTn id="21" dur="500"/>
                                        <p:tgtEl>
                                          <p:spTgt spid="9"/>
                                        </p:tgtEl>
                                      </p:cBhvr>
                                    </p:animEffect>
                                    <p:set>
                                      <p:cBhvr>
                                        <p:cTn id="22" dur="1" fill="hold">
                                          <p:stCondLst>
                                            <p:cond delay="499"/>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arn(inVertic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xit" presetSubtype="21" fill="hold" grpId="1" nodeType="clickEffect">
                                  <p:stCondLst>
                                    <p:cond delay="0"/>
                                  </p:stCondLst>
                                  <p:childTnLst>
                                    <p:animEffect transition="out" filter="barn(inVertical)">
                                      <p:cBhvr>
                                        <p:cTn id="31" dur="500"/>
                                        <p:tgtEl>
                                          <p:spTgt spid="10"/>
                                        </p:tgtEl>
                                      </p:cBhvr>
                                    </p:animEffect>
                                    <p:set>
                                      <p:cBhvr>
                                        <p:cTn id="32"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9" grpId="0" animBg="1"/>
      <p:bldP spid="9" grpId="1" animBg="1"/>
      <p:bldP spid="10" grpId="0" animBg="1"/>
      <p:bldP spid="10"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Рисунок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136" y="3185010"/>
            <a:ext cx="3240360" cy="2667896"/>
          </a:xfrm>
          <a:prstGeom prst="rect">
            <a:avLst/>
          </a:prstGeom>
          <a:ln>
            <a:noFill/>
          </a:ln>
          <a:effectLst>
            <a:outerShdw blurRad="292100" dist="139700" dir="2700000" algn="tl" rotWithShape="0">
              <a:srgbClr val="333333">
                <a:alpha val="65000"/>
              </a:srgbClr>
            </a:outerShdw>
          </a:effectLst>
        </p:spPr>
      </p:pic>
      <p:sp>
        <p:nvSpPr>
          <p:cNvPr id="3" name="Прямоугольник 2"/>
          <p:cNvSpPr/>
          <p:nvPr/>
        </p:nvSpPr>
        <p:spPr>
          <a:xfrm>
            <a:off x="1115616" y="1556792"/>
            <a:ext cx="7560841" cy="3662541"/>
          </a:xfrm>
          <a:prstGeom prst="rect">
            <a:avLst/>
          </a:prstGeom>
        </p:spPr>
        <p:txBody>
          <a:bodyPr wrap="square">
            <a:spAutoFit/>
          </a:bodyPr>
          <a:lstStyle/>
          <a:p>
            <a:r>
              <a:rPr lang="ru-RU" sz="2400" b="1" dirty="0" smtClean="0">
                <a:latin typeface="Calibri" panose="020F0502020204030204" pitchFamily="34" charset="0"/>
                <a:cs typeface="Calibri" panose="020F0502020204030204" pitchFamily="34" charset="0"/>
              </a:rPr>
              <a:t>«ТЕМА-ВОПРОС</a:t>
            </a:r>
            <a:r>
              <a:rPr lang="ru-RU" sz="2400" b="1" dirty="0">
                <a:latin typeface="Calibri" panose="020F0502020204030204" pitchFamily="34" charset="0"/>
                <a:cs typeface="Calibri" panose="020F0502020204030204" pitchFamily="34" charset="0"/>
              </a:rPr>
              <a:t>»</a:t>
            </a:r>
            <a:endParaRPr lang="ru-RU" sz="2400" dirty="0">
              <a:latin typeface="Calibri" panose="020F0502020204030204" pitchFamily="34" charset="0"/>
              <a:cs typeface="Calibri" panose="020F0502020204030204" pitchFamily="34" charset="0"/>
            </a:endParaRPr>
          </a:p>
          <a:p>
            <a:endParaRPr lang="en-US" sz="2800" b="1" dirty="0">
              <a:latin typeface="Calibri" panose="020F0502020204030204" pitchFamily="34" charset="0"/>
              <a:cs typeface="Calibri" panose="020F0502020204030204" pitchFamily="34" charset="0"/>
            </a:endParaRPr>
          </a:p>
          <a:p>
            <a:r>
              <a:rPr lang="ru-RU" sz="2400" b="1" dirty="0" smtClean="0">
                <a:latin typeface="Calibri" panose="020F0502020204030204" pitchFamily="34" charset="0"/>
                <a:cs typeface="Calibri" panose="020F0502020204030204" pitchFamily="34" charset="0"/>
              </a:rPr>
              <a:t>«</a:t>
            </a:r>
            <a:r>
              <a:rPr lang="en-US" sz="2400" b="1" dirty="0">
                <a:latin typeface="Calibri" panose="020F0502020204030204" pitchFamily="34" charset="0"/>
                <a:cs typeface="Calibri" panose="020F0502020204030204" pitchFamily="34" charset="0"/>
              </a:rPr>
              <a:t>СИТУАЦИЯ ЯРКОГО ПЯТНА</a:t>
            </a:r>
            <a:r>
              <a:rPr lang="ru-RU" sz="2400" b="1" dirty="0" smtClean="0">
                <a:latin typeface="Calibri" panose="020F0502020204030204" pitchFamily="34" charset="0"/>
                <a:cs typeface="Calibri" panose="020F0502020204030204" pitchFamily="34" charset="0"/>
              </a:rPr>
              <a:t>»</a:t>
            </a:r>
            <a:endParaRPr lang="en-US" sz="2400" b="1" dirty="0" smtClean="0">
              <a:latin typeface="Calibri" panose="020F0502020204030204" pitchFamily="34" charset="0"/>
              <a:cs typeface="Calibri" panose="020F0502020204030204" pitchFamily="34" charset="0"/>
            </a:endParaRPr>
          </a:p>
          <a:p>
            <a:endParaRPr lang="en-US" sz="2800" b="1" dirty="0">
              <a:latin typeface="Calibri" panose="020F0502020204030204" pitchFamily="34" charset="0"/>
              <a:cs typeface="Calibri" panose="020F0502020204030204" pitchFamily="34" charset="0"/>
            </a:endParaRPr>
          </a:p>
          <a:p>
            <a:r>
              <a:rPr lang="ru-RU" sz="2400" b="1" dirty="0" smtClean="0">
                <a:latin typeface="Calibri" panose="020F0502020204030204" pitchFamily="34" charset="0"/>
                <a:cs typeface="Calibri" panose="020F0502020204030204" pitchFamily="34" charset="0"/>
              </a:rPr>
              <a:t>«</a:t>
            </a:r>
            <a:r>
              <a:rPr lang="en-US" sz="2400" b="1" dirty="0">
                <a:latin typeface="Calibri" panose="020F0502020204030204" pitchFamily="34" charset="0"/>
                <a:cs typeface="Calibri" panose="020F0502020204030204" pitchFamily="34" charset="0"/>
              </a:rPr>
              <a:t>ГРУППИРОВКА</a:t>
            </a:r>
            <a:r>
              <a:rPr lang="ru-RU" sz="2400" b="1" dirty="0" smtClean="0">
                <a:latin typeface="Calibri" panose="020F0502020204030204" pitchFamily="34" charset="0"/>
                <a:cs typeface="Calibri" panose="020F0502020204030204" pitchFamily="34" charset="0"/>
              </a:rPr>
              <a:t>»</a:t>
            </a:r>
            <a:endParaRPr lang="ru-RU" sz="2400" dirty="0">
              <a:latin typeface="Calibri" panose="020F0502020204030204" pitchFamily="34" charset="0"/>
              <a:cs typeface="Calibri" panose="020F0502020204030204" pitchFamily="34" charset="0"/>
            </a:endParaRPr>
          </a:p>
          <a:p>
            <a:endParaRPr lang="ru-RU" sz="2800" dirty="0">
              <a:latin typeface="Calibri" panose="020F0502020204030204" pitchFamily="34" charset="0"/>
              <a:cs typeface="Calibri" panose="020F0502020204030204" pitchFamily="34" charset="0"/>
            </a:endParaRPr>
          </a:p>
          <a:p>
            <a:r>
              <a:rPr lang="ru-RU" sz="2400" b="1" dirty="0" smtClean="0">
                <a:latin typeface="Calibri" panose="020F0502020204030204" pitchFamily="34" charset="0"/>
                <a:cs typeface="Calibri" panose="020F0502020204030204" pitchFamily="34" charset="0"/>
              </a:rPr>
              <a:t>«</a:t>
            </a:r>
            <a:r>
              <a:rPr lang="ru-RU" sz="2400" b="1" dirty="0">
                <a:latin typeface="Calibri" panose="020F0502020204030204" pitchFamily="34" charset="0"/>
                <a:cs typeface="Calibri" panose="020F0502020204030204" pitchFamily="34" charset="0"/>
              </a:rPr>
              <a:t>ЛИНИЯ ВРЕМЕНИ</a:t>
            </a:r>
            <a:r>
              <a:rPr lang="ru-RU" sz="2400" b="1" dirty="0" smtClean="0">
                <a:latin typeface="Calibri" panose="020F0502020204030204" pitchFamily="34" charset="0"/>
                <a:cs typeface="Calibri" panose="020F0502020204030204" pitchFamily="34" charset="0"/>
              </a:rPr>
              <a:t>»</a:t>
            </a:r>
            <a:endParaRPr lang="ru-RU" sz="2400" dirty="0">
              <a:latin typeface="Calibri" panose="020F0502020204030204" pitchFamily="34" charset="0"/>
              <a:cs typeface="Calibri" panose="020F0502020204030204" pitchFamily="34" charset="0"/>
            </a:endParaRPr>
          </a:p>
          <a:p>
            <a:endParaRPr lang="en-US" sz="2800" dirty="0" smtClean="0">
              <a:latin typeface="Calibri" panose="020F0502020204030204" pitchFamily="34" charset="0"/>
              <a:cs typeface="Calibri" panose="020F0502020204030204" pitchFamily="34" charset="0"/>
            </a:endParaRPr>
          </a:p>
          <a:p>
            <a:r>
              <a:rPr lang="ru-RU" sz="2400" b="1" dirty="0" smtClean="0">
                <a:latin typeface="Calibri" panose="020F0502020204030204" pitchFamily="34" charset="0"/>
                <a:cs typeface="Calibri" panose="020F0502020204030204" pitchFamily="34" charset="0"/>
              </a:rPr>
              <a:t>«</a:t>
            </a:r>
            <a:r>
              <a:rPr lang="ru-RU" sz="2400" b="1" dirty="0">
                <a:latin typeface="Calibri" panose="020F0502020204030204" pitchFamily="34" charset="0"/>
                <a:cs typeface="Calibri" panose="020F0502020204030204" pitchFamily="34" charset="0"/>
              </a:rPr>
              <a:t>ГЕНЕРАТОРЫ – КРИТИКИ</a:t>
            </a:r>
            <a:r>
              <a:rPr lang="ru-RU" sz="2400" b="1" dirty="0" smtClean="0">
                <a:latin typeface="Calibri" panose="020F0502020204030204" pitchFamily="34" charset="0"/>
                <a:cs typeface="Calibri" panose="020F0502020204030204" pitchFamily="34" charset="0"/>
              </a:rPr>
              <a:t>»</a:t>
            </a:r>
            <a:endParaRPr lang="ru-RU" sz="2400" dirty="0">
              <a:latin typeface="Calibri" panose="020F0502020204030204" pitchFamily="34" charset="0"/>
              <a:cs typeface="Calibri" panose="020F0502020204030204" pitchFamily="34" charset="0"/>
            </a:endParaRPr>
          </a:p>
        </p:txBody>
      </p:sp>
      <p:sp>
        <p:nvSpPr>
          <p:cNvPr id="2" name="Прямоугольник 1"/>
          <p:cNvSpPr/>
          <p:nvPr/>
        </p:nvSpPr>
        <p:spPr>
          <a:xfrm>
            <a:off x="1763688" y="116632"/>
            <a:ext cx="6337056" cy="954107"/>
          </a:xfrm>
          <a:prstGeom prst="rect">
            <a:avLst/>
          </a:prstGeom>
        </p:spPr>
        <p:txBody>
          <a:bodyPr wrap="none">
            <a:spAutoFit/>
          </a:bodyPr>
          <a:lstStyle/>
          <a:p>
            <a:pPr algn="ctr"/>
            <a:r>
              <a:rPr lang="ru-RU" sz="2800" b="1" dirty="0">
                <a:solidFill>
                  <a:srgbClr val="680014"/>
                </a:solidFill>
                <a:latin typeface="Calibri" panose="020F0502020204030204" pitchFamily="34" charset="0"/>
                <a:cs typeface="Calibri" panose="020F0502020204030204" pitchFamily="34" charset="0"/>
              </a:rPr>
              <a:t>ПОСТАНОВКА ЦЕЛЕЙ УРОКА, </a:t>
            </a:r>
            <a:endParaRPr lang="en-US" sz="2800" b="1" dirty="0" smtClean="0">
              <a:solidFill>
                <a:srgbClr val="680014"/>
              </a:solidFill>
              <a:latin typeface="Calibri" panose="020F0502020204030204" pitchFamily="34" charset="0"/>
              <a:cs typeface="Calibri" panose="020F0502020204030204" pitchFamily="34" charset="0"/>
            </a:endParaRPr>
          </a:p>
          <a:p>
            <a:pPr algn="ctr"/>
            <a:r>
              <a:rPr lang="ru-RU" sz="2800" b="1" dirty="0" smtClean="0">
                <a:solidFill>
                  <a:srgbClr val="680014"/>
                </a:solidFill>
                <a:latin typeface="Calibri" panose="020F0502020204030204" pitchFamily="34" charset="0"/>
                <a:cs typeface="Calibri" panose="020F0502020204030204" pitchFamily="34" charset="0"/>
              </a:rPr>
              <a:t>МОТИВАЦИЯ </a:t>
            </a:r>
            <a:r>
              <a:rPr lang="ru-RU" sz="2800" b="1" dirty="0">
                <a:solidFill>
                  <a:srgbClr val="680014"/>
                </a:solidFill>
                <a:latin typeface="Calibri" panose="020F0502020204030204" pitchFamily="34" charset="0"/>
                <a:cs typeface="Calibri" panose="020F0502020204030204" pitchFamily="34" charset="0"/>
              </a:rPr>
              <a:t>УЧЕБНОЙ ДЕЯТЕЛЬНОСТИ</a:t>
            </a:r>
            <a:endParaRPr lang="ru-RU" sz="2800" dirty="0">
              <a:solidFill>
                <a:srgbClr val="680014"/>
              </a:solidFill>
              <a:latin typeface="Calibri" panose="020F0502020204030204" pitchFamily="34" charset="0"/>
              <a:cs typeface="Calibri" panose="020F0502020204030204" pitchFamily="34" charset="0"/>
            </a:endParaRPr>
          </a:p>
        </p:txBody>
      </p:sp>
      <p:sp>
        <p:nvSpPr>
          <p:cNvPr id="12" name="Скругленный прямоугольник 11"/>
          <p:cNvSpPr/>
          <p:nvPr/>
        </p:nvSpPr>
        <p:spPr>
          <a:xfrm>
            <a:off x="611559" y="1484784"/>
            <a:ext cx="504057" cy="504056"/>
          </a:xfrm>
          <a:prstGeom prst="roundRect">
            <a:avLst/>
          </a:prstGeom>
          <a:solidFill>
            <a:srgbClr val="FFDDDD"/>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800" b="1" dirty="0" smtClean="0">
                <a:solidFill>
                  <a:srgbClr val="680014"/>
                </a:solidFill>
                <a:effectLst>
                  <a:outerShdw blurRad="38100" dist="38100" dir="2700000" algn="tl">
                    <a:srgbClr val="000000">
                      <a:alpha val="43137"/>
                    </a:srgbClr>
                  </a:outerShdw>
                </a:effectLst>
              </a:rPr>
              <a:t>1</a:t>
            </a:r>
            <a:endParaRPr lang="ru-RU" sz="2800" b="1" dirty="0">
              <a:solidFill>
                <a:srgbClr val="680014"/>
              </a:solidFill>
              <a:effectLst>
                <a:outerShdw blurRad="38100" dist="38100" dir="2700000" algn="tl">
                  <a:srgbClr val="000000">
                    <a:alpha val="43137"/>
                  </a:srgbClr>
                </a:outerShdw>
              </a:effectLst>
            </a:endParaRPr>
          </a:p>
        </p:txBody>
      </p:sp>
      <p:sp>
        <p:nvSpPr>
          <p:cNvPr id="13" name="Скругленный прямоугольник 12"/>
          <p:cNvSpPr/>
          <p:nvPr/>
        </p:nvSpPr>
        <p:spPr>
          <a:xfrm>
            <a:off x="611559" y="3077765"/>
            <a:ext cx="504057" cy="504056"/>
          </a:xfrm>
          <a:prstGeom prst="roundRect">
            <a:avLst/>
          </a:prstGeom>
          <a:solidFill>
            <a:srgbClr val="FFDDDD"/>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800" b="1" dirty="0" smtClean="0">
                <a:solidFill>
                  <a:srgbClr val="680014"/>
                </a:solidFill>
                <a:effectLst>
                  <a:outerShdw blurRad="38100" dist="38100" dir="2700000" algn="tl">
                    <a:srgbClr val="000000">
                      <a:alpha val="43137"/>
                    </a:srgbClr>
                  </a:outerShdw>
                </a:effectLst>
              </a:rPr>
              <a:t>3</a:t>
            </a:r>
            <a:endParaRPr lang="ru-RU" sz="2800" b="1" dirty="0">
              <a:solidFill>
                <a:srgbClr val="680014"/>
              </a:solidFill>
              <a:effectLst>
                <a:outerShdw blurRad="38100" dist="38100" dir="2700000" algn="tl">
                  <a:srgbClr val="000000">
                    <a:alpha val="43137"/>
                  </a:srgbClr>
                </a:outerShdw>
              </a:effectLst>
            </a:endParaRPr>
          </a:p>
        </p:txBody>
      </p:sp>
      <p:sp>
        <p:nvSpPr>
          <p:cNvPr id="14" name="Скругленный прямоугольник 13"/>
          <p:cNvSpPr/>
          <p:nvPr/>
        </p:nvSpPr>
        <p:spPr>
          <a:xfrm>
            <a:off x="611559" y="2285677"/>
            <a:ext cx="504057" cy="504056"/>
          </a:xfrm>
          <a:prstGeom prst="roundRect">
            <a:avLst/>
          </a:prstGeom>
          <a:solidFill>
            <a:srgbClr val="FFDDDD"/>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800" b="1" dirty="0" smtClean="0">
                <a:solidFill>
                  <a:srgbClr val="680014"/>
                </a:solidFill>
                <a:effectLst>
                  <a:outerShdw blurRad="38100" dist="38100" dir="2700000" algn="tl">
                    <a:srgbClr val="000000">
                      <a:alpha val="43137"/>
                    </a:srgbClr>
                  </a:outerShdw>
                </a:effectLst>
              </a:rPr>
              <a:t>2</a:t>
            </a:r>
            <a:endParaRPr lang="ru-RU" sz="2800" b="1" dirty="0">
              <a:solidFill>
                <a:srgbClr val="680014"/>
              </a:solidFill>
              <a:effectLst>
                <a:outerShdw blurRad="38100" dist="38100" dir="2700000" algn="tl">
                  <a:srgbClr val="000000">
                    <a:alpha val="43137"/>
                  </a:srgbClr>
                </a:outerShdw>
              </a:effectLst>
            </a:endParaRPr>
          </a:p>
        </p:txBody>
      </p:sp>
      <p:sp>
        <p:nvSpPr>
          <p:cNvPr id="15" name="Скругленный прямоугольник 14"/>
          <p:cNvSpPr/>
          <p:nvPr/>
        </p:nvSpPr>
        <p:spPr>
          <a:xfrm>
            <a:off x="611559" y="4661941"/>
            <a:ext cx="504057" cy="504056"/>
          </a:xfrm>
          <a:prstGeom prst="roundRect">
            <a:avLst/>
          </a:prstGeom>
          <a:solidFill>
            <a:srgbClr val="FFDDDD"/>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800" b="1" dirty="0" smtClean="0">
                <a:solidFill>
                  <a:srgbClr val="680014"/>
                </a:solidFill>
                <a:effectLst>
                  <a:outerShdw blurRad="38100" dist="38100" dir="2700000" algn="tl">
                    <a:srgbClr val="000000">
                      <a:alpha val="43137"/>
                    </a:srgbClr>
                  </a:outerShdw>
                </a:effectLst>
              </a:rPr>
              <a:t>5</a:t>
            </a:r>
            <a:endParaRPr lang="ru-RU" sz="2800" b="1" dirty="0">
              <a:solidFill>
                <a:srgbClr val="680014"/>
              </a:solidFill>
              <a:effectLst>
                <a:outerShdw blurRad="38100" dist="38100" dir="2700000" algn="tl">
                  <a:srgbClr val="000000">
                    <a:alpha val="43137"/>
                  </a:srgbClr>
                </a:outerShdw>
              </a:effectLst>
            </a:endParaRPr>
          </a:p>
        </p:txBody>
      </p:sp>
      <p:sp>
        <p:nvSpPr>
          <p:cNvPr id="16" name="Скругленный прямоугольник 15"/>
          <p:cNvSpPr/>
          <p:nvPr/>
        </p:nvSpPr>
        <p:spPr>
          <a:xfrm>
            <a:off x="611559" y="3869853"/>
            <a:ext cx="504057" cy="504056"/>
          </a:xfrm>
          <a:prstGeom prst="roundRect">
            <a:avLst/>
          </a:prstGeom>
          <a:solidFill>
            <a:srgbClr val="FFDDDD"/>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800" b="1" dirty="0" smtClean="0">
                <a:solidFill>
                  <a:srgbClr val="680014"/>
                </a:solidFill>
                <a:effectLst>
                  <a:outerShdw blurRad="38100" dist="38100" dir="2700000" algn="tl">
                    <a:srgbClr val="000000">
                      <a:alpha val="43137"/>
                    </a:srgbClr>
                  </a:outerShdw>
                </a:effectLst>
              </a:rPr>
              <a:t>4</a:t>
            </a:r>
            <a:endParaRPr lang="ru-RU" sz="2800" b="1" dirty="0">
              <a:solidFill>
                <a:srgbClr val="680014"/>
              </a:solidFill>
              <a:effectLst>
                <a:outerShdw blurRad="38100" dist="38100" dir="2700000" algn="tl">
                  <a:srgbClr val="000000">
                    <a:alpha val="43137"/>
                  </a:srgbClr>
                </a:outerShdw>
              </a:effectLst>
            </a:endParaRPr>
          </a:p>
        </p:txBody>
      </p:sp>
      <p:sp>
        <p:nvSpPr>
          <p:cNvPr id="4" name="Прямоугольник 3"/>
          <p:cNvSpPr/>
          <p:nvPr/>
        </p:nvSpPr>
        <p:spPr>
          <a:xfrm>
            <a:off x="611559" y="908720"/>
            <a:ext cx="8424937" cy="2246769"/>
          </a:xfrm>
          <a:prstGeom prst="rect">
            <a:avLst/>
          </a:prstGeom>
          <a:solidFill>
            <a:srgbClr val="FFE1E1"/>
          </a:solidFill>
        </p:spPr>
        <p:txBody>
          <a:bodyPr wrap="square">
            <a:spAutoFit/>
          </a:bodyPr>
          <a:lstStyle/>
          <a:p>
            <a:r>
              <a:rPr lang="en-US" sz="2800" dirty="0" err="1">
                <a:latin typeface="Calibri" panose="020F0502020204030204" pitchFamily="34" charset="0"/>
                <a:cs typeface="Calibri" panose="020F0502020204030204" pitchFamily="34" charset="0"/>
              </a:rPr>
              <a:t>Ряд</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слов</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предметов</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фигур</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цифр</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предлагается</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учащимся</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разделить</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на</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группы</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обосновывая</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свои</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высказывания</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Основанием</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классификации</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будут</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внешние</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признаки</a:t>
            </a:r>
            <a:r>
              <a:rPr lang="en-US" sz="2800" dirty="0">
                <a:latin typeface="Calibri" panose="020F0502020204030204" pitchFamily="34" charset="0"/>
                <a:cs typeface="Calibri" panose="020F0502020204030204" pitchFamily="34" charset="0"/>
              </a:rPr>
              <a:t>, а </a:t>
            </a:r>
            <a:r>
              <a:rPr lang="en-US" sz="2800" dirty="0" err="1">
                <a:latin typeface="Calibri" panose="020F0502020204030204" pitchFamily="34" charset="0"/>
                <a:cs typeface="Calibri" panose="020F0502020204030204" pitchFamily="34" charset="0"/>
              </a:rPr>
              <a:t>вопрос</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Почему</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имеют</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такие</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признаки</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будет</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задачей</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урока</a:t>
            </a:r>
            <a:r>
              <a:rPr lang="en-US" sz="2800" dirty="0">
                <a:latin typeface="Calibri" panose="020F0502020204030204" pitchFamily="34" charset="0"/>
                <a:cs typeface="Calibri" panose="020F0502020204030204" pitchFamily="34" charset="0"/>
              </a:rPr>
              <a:t>.	</a:t>
            </a:r>
            <a:endParaRPr lang="ru-RU" sz="2800" dirty="0">
              <a:latin typeface="Calibri" panose="020F0502020204030204" pitchFamily="34" charset="0"/>
              <a:cs typeface="Calibri" panose="020F0502020204030204" pitchFamily="34" charset="0"/>
            </a:endParaRPr>
          </a:p>
        </p:txBody>
      </p:sp>
      <p:sp>
        <p:nvSpPr>
          <p:cNvPr id="5" name="Прямоугольник 4"/>
          <p:cNvSpPr/>
          <p:nvPr/>
        </p:nvSpPr>
        <p:spPr>
          <a:xfrm>
            <a:off x="585528" y="2921653"/>
            <a:ext cx="8450968" cy="3108543"/>
          </a:xfrm>
          <a:prstGeom prst="rect">
            <a:avLst/>
          </a:prstGeom>
          <a:solidFill>
            <a:srgbClr val="FFE1E1"/>
          </a:solidFill>
        </p:spPr>
        <p:txBody>
          <a:bodyPr wrap="square">
            <a:spAutoFit/>
          </a:bodyPr>
          <a:lstStyle/>
          <a:p>
            <a:r>
              <a:rPr lang="en-US" sz="2800" dirty="0" err="1">
                <a:latin typeface="Calibri" panose="020F0502020204030204" pitchFamily="34" charset="0"/>
                <a:cs typeface="Calibri" panose="020F0502020204030204" pitchFamily="34" charset="0"/>
              </a:rPr>
              <a:t>Среди</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множества</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однотипных</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предметов</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слов</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цифр</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фигур</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одно</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выделено</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цветом</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или</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размером</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Через</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зрительное</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восприятие</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внимание</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концентрируется</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на</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выделенном</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предмете</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Совместно</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определяется</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причина</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обособленности</a:t>
            </a:r>
            <a:r>
              <a:rPr lang="en-US" sz="2800" dirty="0">
                <a:latin typeface="Calibri" panose="020F0502020204030204" pitchFamily="34" charset="0"/>
                <a:cs typeface="Calibri" panose="020F0502020204030204" pitchFamily="34" charset="0"/>
              </a:rPr>
              <a:t> и </a:t>
            </a:r>
            <a:r>
              <a:rPr lang="en-US" sz="2800" dirty="0" err="1">
                <a:latin typeface="Calibri" panose="020F0502020204030204" pitchFamily="34" charset="0"/>
                <a:cs typeface="Calibri" panose="020F0502020204030204" pitchFamily="34" charset="0"/>
              </a:rPr>
              <a:t>общности</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всего</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предложенного</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Далее</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определяется</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тема</a:t>
            </a:r>
            <a:r>
              <a:rPr lang="en-US" sz="2800" dirty="0">
                <a:latin typeface="Calibri" panose="020F0502020204030204" pitchFamily="34" charset="0"/>
                <a:cs typeface="Calibri" panose="020F0502020204030204" pitchFamily="34" charset="0"/>
              </a:rPr>
              <a:t> и </a:t>
            </a:r>
            <a:r>
              <a:rPr lang="en-US" sz="2800" dirty="0" err="1">
                <a:latin typeface="Calibri" panose="020F0502020204030204" pitchFamily="34" charset="0"/>
                <a:cs typeface="Calibri" panose="020F0502020204030204" pitchFamily="34" charset="0"/>
              </a:rPr>
              <a:t>цели</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урока</a:t>
            </a:r>
            <a:endParaRPr lang="ru-RU" sz="2800" dirty="0">
              <a:latin typeface="Calibri" panose="020F0502020204030204" pitchFamily="34" charset="0"/>
              <a:cs typeface="Calibri" panose="020F0502020204030204" pitchFamily="34" charset="0"/>
            </a:endParaRPr>
          </a:p>
        </p:txBody>
      </p:sp>
      <p:sp>
        <p:nvSpPr>
          <p:cNvPr id="6" name="Прямоугольник 5"/>
          <p:cNvSpPr/>
          <p:nvPr/>
        </p:nvSpPr>
        <p:spPr>
          <a:xfrm>
            <a:off x="585528" y="908720"/>
            <a:ext cx="8450968" cy="3693319"/>
          </a:xfrm>
          <a:prstGeom prst="rect">
            <a:avLst/>
          </a:prstGeom>
          <a:solidFill>
            <a:srgbClr val="FFE1E1"/>
          </a:solidFill>
        </p:spPr>
        <p:txBody>
          <a:bodyPr wrap="square">
            <a:spAutoFit/>
          </a:bodyPr>
          <a:lstStyle/>
          <a:p>
            <a:r>
              <a:rPr lang="ru-RU" sz="2600" dirty="0">
                <a:latin typeface="Calibri" panose="020F0502020204030204" pitchFamily="34" charset="0"/>
                <a:cs typeface="Calibri" panose="020F0502020204030204" pitchFamily="34" charset="0"/>
              </a:rPr>
              <a:t>Преподаватель чертит на доске  линию, на которой обозначает этапы изучения темы, формы контроля; проговаривает о самых важных периодах, требующих от ребят стопроцентной самоотдачи, вместе находят уроки, на которых можно “передохнуть”. “Линия времени” позволяет учащимся увидеть, что именно может являться конечным продуктом изучения темы, что нужно знать и уметь для успешного усвоения каждой последующей темы. </a:t>
            </a:r>
          </a:p>
        </p:txBody>
      </p:sp>
    </p:spTree>
    <p:extLst>
      <p:ext uri="{BB962C8B-B14F-4D97-AF65-F5344CB8AC3E}">
        <p14:creationId xmlns:p14="http://schemas.microsoft.com/office/powerpoint/2010/main" val="4229268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xit" presetSubtype="21" fill="hold" grpId="1" nodeType="clickEffect">
                                  <p:stCondLst>
                                    <p:cond delay="0"/>
                                  </p:stCondLst>
                                  <p:childTnLst>
                                    <p:animEffect transition="out" filter="barn(inVertical)">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xit" presetSubtype="21" fill="hold" grpId="1" nodeType="clickEffect">
                                  <p:stCondLst>
                                    <p:cond delay="0"/>
                                  </p:stCondLst>
                                  <p:childTnLst>
                                    <p:animEffect transition="out" filter="barn(inVertical)">
                                      <p:cBhvr>
                                        <p:cTn id="21" dur="500"/>
                                        <p:tgtEl>
                                          <p:spTgt spid="4"/>
                                        </p:tgtEl>
                                      </p:cBhvr>
                                    </p:animEffect>
                                    <p:set>
                                      <p:cBhvr>
                                        <p:cTn id="22" dur="1" fill="hold">
                                          <p:stCondLst>
                                            <p:cond delay="499"/>
                                          </p:stCondLst>
                                        </p:cTn>
                                        <p:tgtEl>
                                          <p:spTgt spid="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arn(inVertic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xit" presetSubtype="21" fill="hold" grpId="1" nodeType="clickEffect">
                                  <p:stCondLst>
                                    <p:cond delay="0"/>
                                  </p:stCondLst>
                                  <p:childTnLst>
                                    <p:animEffect transition="out" filter="barn(inVertical)">
                                      <p:cBhvr>
                                        <p:cTn id="31" dur="500"/>
                                        <p:tgtEl>
                                          <p:spTgt spid="6"/>
                                        </p:tgtEl>
                                      </p:cBhvr>
                                    </p:animEffect>
                                    <p:set>
                                      <p:cBhvr>
                                        <p:cTn id="32"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3583"/>
            <a:ext cx="8532440" cy="6063198"/>
          </a:xfrm>
          <a:prstGeom prst="rect">
            <a:avLst/>
          </a:prstGeom>
        </p:spPr>
        <p:txBody>
          <a:bodyPr wrap="square">
            <a:spAutoFit/>
          </a:bodyPr>
          <a:lstStyle/>
          <a:p>
            <a:pPr algn="ctr"/>
            <a:r>
              <a:rPr lang="ru-RU" sz="2800" b="1" dirty="0" smtClean="0">
                <a:solidFill>
                  <a:srgbClr val="680014"/>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Возможные методы и приемы обучения</a:t>
            </a:r>
          </a:p>
          <a:p>
            <a:r>
              <a:rPr lang="en-US" sz="2000" dirty="0" smtClean="0">
                <a:latin typeface="Calibri" panose="020F0502020204030204" pitchFamily="34" charset="0"/>
                <a:cs typeface="Calibri" panose="020F0502020204030204" pitchFamily="34" charset="0"/>
              </a:rPr>
              <a:t>1</a:t>
            </a:r>
            <a:r>
              <a:rPr lang="ru-RU" sz="2000" dirty="0" smtClean="0">
                <a:latin typeface="Calibri" panose="020F0502020204030204" pitchFamily="34" charset="0"/>
                <a:cs typeface="Calibri" panose="020F0502020204030204" pitchFamily="34" charset="0"/>
              </a:rPr>
              <a:t>.</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Сообщение цели в виде проблемного задания.</a:t>
            </a:r>
          </a:p>
          <a:p>
            <a:r>
              <a:rPr lang="en-US" sz="2000" dirty="0" smtClean="0">
                <a:latin typeface="Calibri" panose="020F0502020204030204" pitchFamily="34" charset="0"/>
                <a:cs typeface="Calibri" panose="020F0502020204030204" pitchFamily="34" charset="0"/>
              </a:rPr>
              <a:t>2</a:t>
            </a:r>
            <a:r>
              <a:rPr lang="ru-RU" sz="2000" dirty="0" smtClean="0">
                <a:latin typeface="Calibri" panose="020F0502020204030204" pitchFamily="34" charset="0"/>
                <a:cs typeface="Calibri" panose="020F0502020204030204" pitchFamily="34" charset="0"/>
              </a:rPr>
              <a:t>.</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Сообщение цели в виде эвристического вопроса.</a:t>
            </a:r>
            <a:endParaRPr lang="en-US" sz="2000" dirty="0" smtClean="0">
              <a:latin typeface="Calibri" panose="020F0502020204030204" pitchFamily="34" charset="0"/>
              <a:cs typeface="Calibri" panose="020F0502020204030204" pitchFamily="34" charset="0"/>
            </a:endParaRPr>
          </a:p>
          <a:p>
            <a:r>
              <a:rPr lang="en-US" sz="2000" dirty="0" smtClean="0">
                <a:latin typeface="Calibri" panose="020F0502020204030204" pitchFamily="34" charset="0"/>
                <a:cs typeface="Calibri" panose="020F0502020204030204" pitchFamily="34" charset="0"/>
              </a:rPr>
              <a:t>3.</a:t>
            </a:r>
            <a:r>
              <a:rPr lang="ru-RU" sz="2000" dirty="0">
                <a:latin typeface="Calibri" panose="020F0502020204030204" pitchFamily="34" charset="0"/>
                <a:cs typeface="Calibri" panose="020F0502020204030204" pitchFamily="34" charset="0"/>
              </a:rPr>
              <a:t> Использование результатов предварительного социологического опроса.</a:t>
            </a:r>
          </a:p>
          <a:p>
            <a:r>
              <a:rPr lang="ru-RU" sz="2000" dirty="0" smtClean="0">
                <a:latin typeface="Calibri" panose="020F0502020204030204" pitchFamily="34" charset="0"/>
                <a:cs typeface="Calibri" panose="020F0502020204030204" pitchFamily="34" charset="0"/>
              </a:rPr>
              <a:t>4.</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Указание целей на специальном стенде «Что сегодня на уроке?»</a:t>
            </a:r>
          </a:p>
          <a:p>
            <a:r>
              <a:rPr lang="ru-RU" sz="2000" dirty="0" smtClean="0">
                <a:latin typeface="Calibri" panose="020F0502020204030204" pitchFamily="34" charset="0"/>
                <a:cs typeface="Calibri" panose="020F0502020204030204" pitchFamily="34" charset="0"/>
              </a:rPr>
              <a:t>5. Использование</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технологической карты.</a:t>
            </a:r>
          </a:p>
          <a:p>
            <a:r>
              <a:rPr lang="ru-RU" sz="2000" dirty="0" smtClean="0">
                <a:latin typeface="Calibri" panose="020F0502020204030204" pitchFamily="34" charset="0"/>
                <a:cs typeface="Calibri" panose="020F0502020204030204" pitchFamily="34" charset="0"/>
              </a:rPr>
              <a:t>6.</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Ассоциативный ряд.</a:t>
            </a:r>
          </a:p>
          <a:p>
            <a:r>
              <a:rPr lang="ru-RU" sz="2000" dirty="0" smtClean="0">
                <a:latin typeface="Calibri" panose="020F0502020204030204" pitchFamily="34" charset="0"/>
                <a:cs typeface="Calibri" panose="020F0502020204030204" pitchFamily="34" charset="0"/>
              </a:rPr>
              <a:t>7</a:t>
            </a:r>
            <a:r>
              <a:rPr lang="ru-RU" sz="2000" dirty="0">
                <a:latin typeface="Calibri" panose="020F0502020204030204" pitchFamily="34" charset="0"/>
                <a:cs typeface="Calibri" panose="020F0502020204030204" pitchFamily="34" charset="0"/>
              </a:rPr>
              <a:t>. Постановка привлекательной цели</a:t>
            </a:r>
          </a:p>
          <a:p>
            <a:r>
              <a:rPr lang="ru-RU" sz="2000" dirty="0">
                <a:latin typeface="Calibri" panose="020F0502020204030204" pitchFamily="34" charset="0"/>
                <a:cs typeface="Calibri" panose="020F0502020204030204" pitchFamily="34" charset="0"/>
              </a:rPr>
              <a:t>8. Дополнение реальной ситуации фантастикой </a:t>
            </a:r>
          </a:p>
          <a:p>
            <a:r>
              <a:rPr lang="ru-RU" sz="2000" dirty="0" smtClean="0">
                <a:latin typeface="Calibri" panose="020F0502020204030204" pitchFamily="34" charset="0"/>
                <a:cs typeface="Calibri" panose="020F0502020204030204" pitchFamily="34" charset="0"/>
              </a:rPr>
              <a:t>9.</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Постановка целей через показ конечных результатов </a:t>
            </a:r>
          </a:p>
          <a:p>
            <a:r>
              <a:rPr lang="ru-RU" sz="2000" dirty="0" smtClean="0">
                <a:latin typeface="Calibri" panose="020F0502020204030204" pitchFamily="34" charset="0"/>
                <a:cs typeface="Calibri" panose="020F0502020204030204" pitchFamily="34" charset="0"/>
              </a:rPr>
              <a:t>10.</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Постановка целей посредством опоры на последовательность изучения материала </a:t>
            </a:r>
          </a:p>
          <a:p>
            <a:r>
              <a:rPr lang="ru-RU" sz="2000" dirty="0" smtClean="0">
                <a:latin typeface="Calibri" panose="020F0502020204030204" pitchFamily="34" charset="0"/>
                <a:cs typeface="Calibri" panose="020F0502020204030204" pitchFamily="34" charset="0"/>
              </a:rPr>
              <a:t>11.</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Составление карт </a:t>
            </a:r>
            <a:r>
              <a:rPr lang="ru-RU" sz="2000" dirty="0" err="1" smtClean="0">
                <a:latin typeface="Calibri" panose="020F0502020204030204" pitchFamily="34" charset="0"/>
                <a:cs typeface="Calibri" panose="020F0502020204030204" pitchFamily="34" charset="0"/>
              </a:rPr>
              <a:t>мыследеятельности</a:t>
            </a:r>
            <a:endParaRPr lang="ru-RU" sz="2000" dirty="0" smtClean="0">
              <a:latin typeface="Calibri" panose="020F0502020204030204" pitchFamily="34" charset="0"/>
              <a:cs typeface="Calibri" panose="020F0502020204030204" pitchFamily="34" charset="0"/>
            </a:endParaRPr>
          </a:p>
          <a:p>
            <a:r>
              <a:rPr lang="ru-RU" sz="2000" dirty="0" smtClean="0">
                <a:latin typeface="Calibri" panose="020F0502020204030204" pitchFamily="34" charset="0"/>
                <a:cs typeface="Calibri" panose="020F0502020204030204" pitchFamily="34" charset="0"/>
              </a:rPr>
              <a:t>12.</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Устный счет, математический диктант</a:t>
            </a:r>
          </a:p>
          <a:p>
            <a:r>
              <a:rPr lang="ru-RU" sz="2000" dirty="0" smtClean="0">
                <a:latin typeface="Calibri" panose="020F0502020204030204" pitchFamily="34" charset="0"/>
                <a:cs typeface="Calibri" panose="020F0502020204030204" pitchFamily="34" charset="0"/>
              </a:rPr>
              <a:t>13.</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Метод целесообразных задач</a:t>
            </a:r>
          </a:p>
          <a:p>
            <a:r>
              <a:rPr lang="ru-RU" sz="2000" dirty="0" smtClean="0">
                <a:latin typeface="Calibri" panose="020F0502020204030204" pitchFamily="34" charset="0"/>
                <a:cs typeface="Calibri" panose="020F0502020204030204" pitchFamily="34" charset="0"/>
              </a:rPr>
              <a:t>14.</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«Нарисуй картину»</a:t>
            </a:r>
          </a:p>
          <a:p>
            <a:r>
              <a:rPr lang="ru-RU" sz="2000" dirty="0" smtClean="0">
                <a:latin typeface="Calibri" panose="020F0502020204030204" pitchFamily="34" charset="0"/>
                <a:cs typeface="Calibri" panose="020F0502020204030204" pitchFamily="34" charset="0"/>
              </a:rPr>
              <a:t>15.</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Мозговая атака</a:t>
            </a:r>
          </a:p>
          <a:p>
            <a:r>
              <a:rPr lang="ru-RU" sz="2000" dirty="0" smtClean="0">
                <a:latin typeface="Calibri" panose="020F0502020204030204" pitchFamily="34" charset="0"/>
                <a:cs typeface="Calibri" panose="020F0502020204030204" pitchFamily="34" charset="0"/>
              </a:rPr>
              <a:t>16. В начале урока дается загадка, отгадка к которой будет открыта при работе над новым материалом</a:t>
            </a:r>
          </a:p>
        </p:txBody>
      </p:sp>
    </p:spTree>
    <p:extLst>
      <p:ext uri="{BB962C8B-B14F-4D97-AF65-F5344CB8AC3E}">
        <p14:creationId xmlns:p14="http://schemas.microsoft.com/office/powerpoint/2010/main" val="27923354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115616" y="692696"/>
            <a:ext cx="7560841" cy="4524315"/>
          </a:xfrm>
          <a:prstGeom prst="rect">
            <a:avLst/>
          </a:prstGeom>
        </p:spPr>
        <p:txBody>
          <a:bodyPr wrap="square">
            <a:spAutoFit/>
          </a:bodyPr>
          <a:lstStyle/>
          <a:p>
            <a:r>
              <a:rPr lang="ru-RU" sz="2400" b="1" dirty="0" smtClean="0">
                <a:latin typeface="Calibri" panose="020F0502020204030204" pitchFamily="34" charset="0"/>
                <a:cs typeface="Calibri" panose="020F0502020204030204" pitchFamily="34" charset="0"/>
              </a:rPr>
              <a:t>«</a:t>
            </a:r>
            <a:r>
              <a:rPr lang="ru-RU" sz="2400" b="1" dirty="0">
                <a:latin typeface="Calibri" panose="020F0502020204030204" pitchFamily="34" charset="0"/>
                <a:cs typeface="Calibri" panose="020F0502020204030204" pitchFamily="34" charset="0"/>
              </a:rPr>
              <a:t>ФАНТАСТИЧЕСКАЯ ДОБАВКА</a:t>
            </a:r>
            <a:r>
              <a:rPr lang="ru-RU" sz="2400" b="1" dirty="0" smtClean="0">
                <a:latin typeface="Calibri" panose="020F0502020204030204" pitchFamily="34" charset="0"/>
                <a:cs typeface="Calibri" panose="020F0502020204030204" pitchFamily="34" charset="0"/>
              </a:rPr>
              <a:t>»</a:t>
            </a:r>
            <a:endParaRPr lang="en-US" sz="2400" b="1" dirty="0" smtClean="0">
              <a:latin typeface="Calibri" panose="020F0502020204030204" pitchFamily="34" charset="0"/>
              <a:cs typeface="Calibri" panose="020F0502020204030204" pitchFamily="34" charset="0"/>
            </a:endParaRPr>
          </a:p>
          <a:p>
            <a:endParaRPr lang="en-US" sz="2400" b="1" dirty="0">
              <a:latin typeface="Calibri" panose="020F0502020204030204" pitchFamily="34" charset="0"/>
              <a:cs typeface="Calibri" panose="020F0502020204030204" pitchFamily="34" charset="0"/>
            </a:endParaRPr>
          </a:p>
          <a:p>
            <a:r>
              <a:rPr lang="ru-RU" sz="2400" b="1" dirty="0">
                <a:latin typeface="Calibri" panose="020F0502020204030204" pitchFamily="34" charset="0"/>
                <a:cs typeface="Calibri" panose="020F0502020204030204" pitchFamily="34" charset="0"/>
              </a:rPr>
              <a:t>«ПОСЛОВИЦА-ПОГОВОРКА»</a:t>
            </a:r>
            <a:r>
              <a:rPr lang="en-US" sz="2400" dirty="0">
                <a:latin typeface="Calibri" panose="020F0502020204030204" pitchFamily="34" charset="0"/>
                <a:cs typeface="Calibri" panose="020F0502020204030204" pitchFamily="34" charset="0"/>
              </a:rPr>
              <a:t>, </a:t>
            </a:r>
            <a:r>
              <a:rPr lang="ru-RU" sz="2400" b="1" dirty="0">
                <a:latin typeface="Calibri" panose="020F0502020204030204" pitchFamily="34" charset="0"/>
                <a:cs typeface="Calibri" panose="020F0502020204030204" pitchFamily="34" charset="0"/>
              </a:rPr>
              <a:t>«ВЫСКАЗЫВАНИЯ ВЕЛИКИХ»</a:t>
            </a:r>
            <a:r>
              <a:rPr lang="en-US" sz="2400" dirty="0" smtClean="0">
                <a:latin typeface="Calibri" panose="020F0502020204030204" pitchFamily="34" charset="0"/>
                <a:cs typeface="Calibri" panose="020F0502020204030204" pitchFamily="34" charset="0"/>
              </a:rPr>
              <a:t>, </a:t>
            </a:r>
            <a:r>
              <a:rPr lang="ru-RU" sz="2400" b="1" dirty="0" smtClean="0">
                <a:latin typeface="Calibri" panose="020F0502020204030204" pitchFamily="34" charset="0"/>
                <a:cs typeface="Calibri" panose="020F0502020204030204" pitchFamily="34" charset="0"/>
              </a:rPr>
              <a:t>«</a:t>
            </a:r>
            <a:r>
              <a:rPr lang="ru-RU" sz="2400" b="1" dirty="0">
                <a:latin typeface="Calibri" panose="020F0502020204030204" pitchFamily="34" charset="0"/>
                <a:cs typeface="Calibri" panose="020F0502020204030204" pitchFamily="34" charset="0"/>
              </a:rPr>
              <a:t>ЭПИГРАФ</a:t>
            </a:r>
            <a:r>
              <a:rPr lang="ru-RU" sz="2400" b="1" dirty="0" smtClean="0">
                <a:latin typeface="Calibri" panose="020F0502020204030204" pitchFamily="34" charset="0"/>
                <a:cs typeface="Calibri" panose="020F0502020204030204" pitchFamily="34" charset="0"/>
              </a:rPr>
              <a:t>»</a:t>
            </a:r>
            <a:endParaRPr lang="en-US" sz="2400" b="1" dirty="0" smtClean="0">
              <a:latin typeface="Calibri" panose="020F0502020204030204" pitchFamily="34" charset="0"/>
              <a:cs typeface="Calibri" panose="020F0502020204030204" pitchFamily="34" charset="0"/>
            </a:endParaRPr>
          </a:p>
          <a:p>
            <a:endParaRPr lang="en-US" sz="2400" b="1" dirty="0">
              <a:latin typeface="Calibri" panose="020F0502020204030204" pitchFamily="34" charset="0"/>
              <a:cs typeface="Calibri" panose="020F0502020204030204" pitchFamily="34" charset="0"/>
            </a:endParaRPr>
          </a:p>
          <a:p>
            <a:r>
              <a:rPr lang="ru-RU" sz="2400" b="1" dirty="0">
                <a:latin typeface="Calibri" panose="020F0502020204030204" pitchFamily="34" charset="0"/>
                <a:cs typeface="Calibri" panose="020F0502020204030204" pitchFamily="34" charset="0"/>
              </a:rPr>
              <a:t>«ИНТЕЛЛЕКТУАЛЬНАЯ РАЗМИНКА»</a:t>
            </a:r>
            <a:endParaRPr lang="ru-RU" sz="2400" dirty="0">
              <a:latin typeface="Calibri" panose="020F0502020204030204" pitchFamily="34" charset="0"/>
              <a:cs typeface="Calibri" panose="020F0502020204030204" pitchFamily="34" charset="0"/>
            </a:endParaRPr>
          </a:p>
          <a:p>
            <a:endParaRPr lang="ru-RU" sz="2400" dirty="0">
              <a:latin typeface="Calibri" panose="020F0502020204030204" pitchFamily="34" charset="0"/>
              <a:cs typeface="Calibri" panose="020F0502020204030204" pitchFamily="34" charset="0"/>
            </a:endParaRPr>
          </a:p>
          <a:p>
            <a:r>
              <a:rPr lang="ru-RU" sz="2400" b="1" dirty="0">
                <a:latin typeface="Calibri" panose="020F0502020204030204" pitchFamily="34" charset="0"/>
                <a:cs typeface="Calibri" panose="020F0502020204030204" pitchFamily="34" charset="0"/>
              </a:rPr>
              <a:t>«ПРОБЛЕМНАЯ СИТУАЦИЯ»</a:t>
            </a:r>
            <a:endParaRPr lang="ru-RU" sz="2400" dirty="0">
              <a:latin typeface="Calibri" panose="020F0502020204030204" pitchFamily="34" charset="0"/>
              <a:cs typeface="Calibri" panose="020F0502020204030204" pitchFamily="34" charset="0"/>
            </a:endParaRPr>
          </a:p>
          <a:p>
            <a:endParaRPr lang="en-US" sz="2400" dirty="0" smtClean="0">
              <a:latin typeface="Calibri" panose="020F0502020204030204" pitchFamily="34" charset="0"/>
              <a:cs typeface="Calibri" panose="020F0502020204030204" pitchFamily="34" charset="0"/>
            </a:endParaRPr>
          </a:p>
          <a:p>
            <a:r>
              <a:rPr lang="ru-RU" sz="2400" b="1" dirty="0">
                <a:latin typeface="Calibri" panose="020F0502020204030204" pitchFamily="34" charset="0"/>
                <a:cs typeface="Calibri" panose="020F0502020204030204" pitchFamily="34" charset="0"/>
              </a:rPr>
              <a:t>«НЕСТАНДАРТНЫЙ ВХОД В УРОК»</a:t>
            </a:r>
            <a:endParaRPr lang="ru-RU" sz="2400" dirty="0">
              <a:latin typeface="Calibri" panose="020F0502020204030204" pitchFamily="34" charset="0"/>
              <a:cs typeface="Calibri" panose="020F0502020204030204" pitchFamily="34" charset="0"/>
            </a:endParaRPr>
          </a:p>
          <a:p>
            <a:endParaRPr lang="en-US" sz="2400" dirty="0" smtClean="0">
              <a:latin typeface="Calibri" panose="020F0502020204030204" pitchFamily="34" charset="0"/>
              <a:cs typeface="Calibri" panose="020F0502020204030204" pitchFamily="34" charset="0"/>
            </a:endParaRPr>
          </a:p>
          <a:p>
            <a:r>
              <a:rPr lang="ru-RU" sz="2400" b="1" dirty="0">
                <a:latin typeface="Calibri" panose="020F0502020204030204" pitchFamily="34" charset="0"/>
                <a:cs typeface="Calibri" panose="020F0502020204030204" pitchFamily="34" charset="0"/>
              </a:rPr>
              <a:t>«АССОЦИАТИВНЫЙ РЯД</a:t>
            </a:r>
            <a:r>
              <a:rPr lang="ru-RU" sz="2400" b="1" dirty="0" smtClean="0">
                <a:latin typeface="Calibri" panose="020F0502020204030204" pitchFamily="34" charset="0"/>
                <a:cs typeface="Calibri" panose="020F0502020204030204" pitchFamily="34" charset="0"/>
              </a:rPr>
              <a:t>»</a:t>
            </a:r>
            <a:endParaRPr lang="ru-RU" sz="2400" dirty="0">
              <a:latin typeface="Calibri" panose="020F0502020204030204" pitchFamily="34" charset="0"/>
              <a:cs typeface="Calibri" panose="020F0502020204030204" pitchFamily="34" charset="0"/>
            </a:endParaRPr>
          </a:p>
        </p:txBody>
      </p:sp>
      <p:sp>
        <p:nvSpPr>
          <p:cNvPr id="2" name="Прямоугольник 1"/>
          <p:cNvSpPr/>
          <p:nvPr/>
        </p:nvSpPr>
        <p:spPr>
          <a:xfrm>
            <a:off x="2281543" y="116632"/>
            <a:ext cx="5026761" cy="523220"/>
          </a:xfrm>
          <a:prstGeom prst="rect">
            <a:avLst/>
          </a:prstGeom>
        </p:spPr>
        <p:txBody>
          <a:bodyPr wrap="none">
            <a:spAutoFit/>
          </a:bodyPr>
          <a:lstStyle/>
          <a:p>
            <a:r>
              <a:rPr lang="ru-RU" sz="2800" b="1" dirty="0">
                <a:solidFill>
                  <a:srgbClr val="680014"/>
                </a:solidFill>
                <a:latin typeface="Calibri" panose="020F0502020204030204" pitchFamily="34" charset="0"/>
                <a:cs typeface="Calibri" panose="020F0502020204030204" pitchFamily="34" charset="0"/>
              </a:rPr>
              <a:t>ОРГАНИЗАЦИОННЫЙ МОМЕНТ</a:t>
            </a:r>
            <a:endParaRPr lang="ru-RU" sz="2800" dirty="0">
              <a:solidFill>
                <a:srgbClr val="680014"/>
              </a:solidFill>
              <a:latin typeface="Calibri" panose="020F0502020204030204" pitchFamily="34" charset="0"/>
              <a:cs typeface="Calibri" panose="020F0502020204030204" pitchFamily="34" charset="0"/>
            </a:endParaRPr>
          </a:p>
        </p:txBody>
      </p:sp>
      <p:sp>
        <p:nvSpPr>
          <p:cNvPr id="12" name="Скругленный прямоугольник 11"/>
          <p:cNvSpPr/>
          <p:nvPr/>
        </p:nvSpPr>
        <p:spPr>
          <a:xfrm>
            <a:off x="611559" y="692697"/>
            <a:ext cx="504057" cy="504056"/>
          </a:xfrm>
          <a:prstGeom prst="roundRect">
            <a:avLst/>
          </a:prstGeom>
          <a:solidFill>
            <a:srgbClr val="FFDDDD"/>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800" b="1" dirty="0" smtClean="0">
                <a:solidFill>
                  <a:srgbClr val="680014"/>
                </a:solidFill>
                <a:effectLst>
                  <a:outerShdw blurRad="38100" dist="38100" dir="2700000" algn="tl">
                    <a:srgbClr val="000000">
                      <a:alpha val="43137"/>
                    </a:srgbClr>
                  </a:outerShdw>
                </a:effectLst>
              </a:rPr>
              <a:t>1</a:t>
            </a:r>
            <a:endParaRPr lang="ru-RU" sz="2800" b="1" dirty="0">
              <a:solidFill>
                <a:srgbClr val="680014"/>
              </a:solidFill>
              <a:effectLst>
                <a:outerShdw blurRad="38100" dist="38100" dir="2700000" algn="tl">
                  <a:srgbClr val="000000">
                    <a:alpha val="43137"/>
                  </a:srgbClr>
                </a:outerShdw>
              </a:effectLst>
            </a:endParaRPr>
          </a:p>
        </p:txBody>
      </p:sp>
      <p:sp>
        <p:nvSpPr>
          <p:cNvPr id="13" name="Скругленный прямоугольник 12"/>
          <p:cNvSpPr/>
          <p:nvPr/>
        </p:nvSpPr>
        <p:spPr>
          <a:xfrm>
            <a:off x="611559" y="2450797"/>
            <a:ext cx="504057" cy="504056"/>
          </a:xfrm>
          <a:prstGeom prst="roundRect">
            <a:avLst/>
          </a:prstGeom>
          <a:solidFill>
            <a:srgbClr val="FFDDDD"/>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800" b="1" dirty="0" smtClean="0">
                <a:solidFill>
                  <a:srgbClr val="680014"/>
                </a:solidFill>
                <a:effectLst>
                  <a:outerShdw blurRad="38100" dist="38100" dir="2700000" algn="tl">
                    <a:srgbClr val="000000">
                      <a:alpha val="43137"/>
                    </a:srgbClr>
                  </a:outerShdw>
                </a:effectLst>
              </a:rPr>
              <a:t>3</a:t>
            </a:r>
            <a:endParaRPr lang="ru-RU" sz="2800" b="1" dirty="0">
              <a:solidFill>
                <a:srgbClr val="680014"/>
              </a:solidFill>
              <a:effectLst>
                <a:outerShdw blurRad="38100" dist="38100" dir="2700000" algn="tl">
                  <a:srgbClr val="000000">
                    <a:alpha val="43137"/>
                  </a:srgbClr>
                </a:outerShdw>
              </a:effectLst>
            </a:endParaRPr>
          </a:p>
        </p:txBody>
      </p:sp>
      <p:sp>
        <p:nvSpPr>
          <p:cNvPr id="14" name="Скругленный прямоугольник 13"/>
          <p:cNvSpPr/>
          <p:nvPr/>
        </p:nvSpPr>
        <p:spPr>
          <a:xfrm>
            <a:off x="611559" y="1501553"/>
            <a:ext cx="504057" cy="504056"/>
          </a:xfrm>
          <a:prstGeom prst="roundRect">
            <a:avLst/>
          </a:prstGeom>
          <a:solidFill>
            <a:srgbClr val="FFDDDD"/>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800" b="1" dirty="0" smtClean="0">
                <a:solidFill>
                  <a:srgbClr val="680014"/>
                </a:solidFill>
                <a:effectLst>
                  <a:outerShdw blurRad="38100" dist="38100" dir="2700000" algn="tl">
                    <a:srgbClr val="000000">
                      <a:alpha val="43137"/>
                    </a:srgbClr>
                  </a:outerShdw>
                </a:effectLst>
              </a:rPr>
              <a:t>2</a:t>
            </a:r>
            <a:endParaRPr lang="ru-RU" sz="2800" b="1" dirty="0">
              <a:solidFill>
                <a:srgbClr val="680014"/>
              </a:solidFill>
              <a:effectLst>
                <a:outerShdw blurRad="38100" dist="38100" dir="2700000" algn="tl">
                  <a:srgbClr val="000000">
                    <a:alpha val="43137"/>
                  </a:srgbClr>
                </a:outerShdw>
              </a:effectLst>
            </a:endParaRPr>
          </a:p>
        </p:txBody>
      </p:sp>
      <p:sp>
        <p:nvSpPr>
          <p:cNvPr id="15" name="Скругленный прямоугольник 14"/>
          <p:cNvSpPr/>
          <p:nvPr/>
        </p:nvSpPr>
        <p:spPr>
          <a:xfrm>
            <a:off x="611559" y="3978353"/>
            <a:ext cx="504057" cy="504056"/>
          </a:xfrm>
          <a:prstGeom prst="roundRect">
            <a:avLst/>
          </a:prstGeom>
          <a:solidFill>
            <a:srgbClr val="FFDDDD"/>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800" b="1" dirty="0" smtClean="0">
                <a:solidFill>
                  <a:srgbClr val="680014"/>
                </a:solidFill>
                <a:effectLst>
                  <a:outerShdw blurRad="38100" dist="38100" dir="2700000" algn="tl">
                    <a:srgbClr val="000000">
                      <a:alpha val="43137"/>
                    </a:srgbClr>
                  </a:outerShdw>
                </a:effectLst>
              </a:rPr>
              <a:t>5</a:t>
            </a:r>
            <a:endParaRPr lang="ru-RU" sz="2800" b="1" dirty="0">
              <a:solidFill>
                <a:srgbClr val="680014"/>
              </a:solidFill>
              <a:effectLst>
                <a:outerShdw blurRad="38100" dist="38100" dir="2700000" algn="tl">
                  <a:srgbClr val="000000">
                    <a:alpha val="43137"/>
                  </a:srgbClr>
                </a:outerShdw>
              </a:effectLst>
            </a:endParaRPr>
          </a:p>
        </p:txBody>
      </p:sp>
      <p:sp>
        <p:nvSpPr>
          <p:cNvPr id="16" name="Скругленный прямоугольник 15"/>
          <p:cNvSpPr/>
          <p:nvPr/>
        </p:nvSpPr>
        <p:spPr>
          <a:xfrm>
            <a:off x="611559" y="3212977"/>
            <a:ext cx="504057" cy="504056"/>
          </a:xfrm>
          <a:prstGeom prst="roundRect">
            <a:avLst/>
          </a:prstGeom>
          <a:solidFill>
            <a:srgbClr val="FFDDDD"/>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800" b="1" dirty="0" smtClean="0">
                <a:solidFill>
                  <a:srgbClr val="680014"/>
                </a:solidFill>
                <a:effectLst>
                  <a:outerShdw blurRad="38100" dist="38100" dir="2700000" algn="tl">
                    <a:srgbClr val="000000">
                      <a:alpha val="43137"/>
                    </a:srgbClr>
                  </a:outerShdw>
                </a:effectLst>
              </a:rPr>
              <a:t>4</a:t>
            </a:r>
            <a:endParaRPr lang="ru-RU" sz="2800" b="1" dirty="0">
              <a:solidFill>
                <a:srgbClr val="680014"/>
              </a:solidFill>
              <a:effectLst>
                <a:outerShdw blurRad="38100" dist="38100" dir="2700000" algn="tl">
                  <a:srgbClr val="000000">
                    <a:alpha val="43137"/>
                  </a:srgbClr>
                </a:outerShdw>
              </a:effectLst>
            </a:endParaRPr>
          </a:p>
        </p:txBody>
      </p:sp>
      <p:sp>
        <p:nvSpPr>
          <p:cNvPr id="17" name="Скругленный прямоугольник 16"/>
          <p:cNvSpPr/>
          <p:nvPr/>
        </p:nvSpPr>
        <p:spPr>
          <a:xfrm>
            <a:off x="611559" y="4712955"/>
            <a:ext cx="504057" cy="504056"/>
          </a:xfrm>
          <a:prstGeom prst="roundRect">
            <a:avLst/>
          </a:prstGeom>
          <a:solidFill>
            <a:srgbClr val="FFDDDD"/>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800" b="1" dirty="0" smtClean="0">
                <a:solidFill>
                  <a:srgbClr val="680014"/>
                </a:solidFill>
                <a:effectLst>
                  <a:outerShdw blurRad="38100" dist="38100" dir="2700000" algn="tl">
                    <a:srgbClr val="000000">
                      <a:alpha val="43137"/>
                    </a:srgbClr>
                  </a:outerShdw>
                </a:effectLst>
              </a:rPr>
              <a:t>6</a:t>
            </a:r>
            <a:endParaRPr lang="ru-RU" sz="2800" b="1" dirty="0">
              <a:solidFill>
                <a:srgbClr val="680014"/>
              </a:solidFill>
              <a:effectLst>
                <a:outerShdw blurRad="38100" dist="38100" dir="2700000" algn="tl">
                  <a:srgbClr val="000000">
                    <a:alpha val="43137"/>
                  </a:srgbClr>
                </a:outerShdw>
              </a:effectLst>
            </a:endParaRPr>
          </a:p>
        </p:txBody>
      </p:sp>
      <p:pic>
        <p:nvPicPr>
          <p:cNvPr id="18" name="Рисунок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3766" y="3284984"/>
            <a:ext cx="2459910" cy="267310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186573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136" y="3185010"/>
            <a:ext cx="3240360" cy="2667896"/>
          </a:xfrm>
          <a:prstGeom prst="rect">
            <a:avLst/>
          </a:prstGeom>
          <a:ln>
            <a:noFill/>
          </a:ln>
          <a:effectLst>
            <a:outerShdw blurRad="292100" dist="139700" dir="2700000" algn="tl" rotWithShape="0">
              <a:srgbClr val="333333">
                <a:alpha val="65000"/>
              </a:srgbClr>
            </a:outerShdw>
          </a:effectLst>
        </p:spPr>
      </p:pic>
      <p:sp>
        <p:nvSpPr>
          <p:cNvPr id="3" name="Прямоугольник 2"/>
          <p:cNvSpPr/>
          <p:nvPr/>
        </p:nvSpPr>
        <p:spPr>
          <a:xfrm>
            <a:off x="1115616" y="1556792"/>
            <a:ext cx="7560841" cy="3662541"/>
          </a:xfrm>
          <a:prstGeom prst="rect">
            <a:avLst/>
          </a:prstGeom>
        </p:spPr>
        <p:txBody>
          <a:bodyPr wrap="square">
            <a:spAutoFit/>
          </a:bodyPr>
          <a:lstStyle/>
          <a:p>
            <a:r>
              <a:rPr lang="ru-RU" sz="2400" b="1" dirty="0" smtClean="0">
                <a:latin typeface="Calibri" panose="020F0502020204030204" pitchFamily="34" charset="0"/>
                <a:cs typeface="Calibri" panose="020F0502020204030204" pitchFamily="34" charset="0"/>
              </a:rPr>
              <a:t>«ТЕМА-ВОПРОС</a:t>
            </a:r>
            <a:r>
              <a:rPr lang="ru-RU" sz="2400" b="1" dirty="0">
                <a:latin typeface="Calibri" panose="020F0502020204030204" pitchFamily="34" charset="0"/>
                <a:cs typeface="Calibri" panose="020F0502020204030204" pitchFamily="34" charset="0"/>
              </a:rPr>
              <a:t>»</a:t>
            </a:r>
            <a:endParaRPr lang="ru-RU" sz="2400" dirty="0">
              <a:latin typeface="Calibri" panose="020F0502020204030204" pitchFamily="34" charset="0"/>
              <a:cs typeface="Calibri" panose="020F0502020204030204" pitchFamily="34" charset="0"/>
            </a:endParaRPr>
          </a:p>
          <a:p>
            <a:endParaRPr lang="en-US" sz="2800" b="1" dirty="0">
              <a:latin typeface="Calibri" panose="020F0502020204030204" pitchFamily="34" charset="0"/>
              <a:cs typeface="Calibri" panose="020F0502020204030204" pitchFamily="34" charset="0"/>
            </a:endParaRPr>
          </a:p>
          <a:p>
            <a:r>
              <a:rPr lang="ru-RU" sz="2400" b="1" dirty="0" smtClean="0">
                <a:latin typeface="Calibri" panose="020F0502020204030204" pitchFamily="34" charset="0"/>
                <a:cs typeface="Calibri" panose="020F0502020204030204" pitchFamily="34" charset="0"/>
              </a:rPr>
              <a:t>«</a:t>
            </a:r>
            <a:r>
              <a:rPr lang="en-US" sz="2400" b="1" dirty="0">
                <a:latin typeface="Calibri" panose="020F0502020204030204" pitchFamily="34" charset="0"/>
                <a:cs typeface="Calibri" panose="020F0502020204030204" pitchFamily="34" charset="0"/>
              </a:rPr>
              <a:t>СИТУАЦИЯ ЯРКОГО ПЯТНА</a:t>
            </a:r>
            <a:r>
              <a:rPr lang="ru-RU" sz="2400" b="1" dirty="0" smtClean="0">
                <a:latin typeface="Calibri" panose="020F0502020204030204" pitchFamily="34" charset="0"/>
                <a:cs typeface="Calibri" panose="020F0502020204030204" pitchFamily="34" charset="0"/>
              </a:rPr>
              <a:t>»</a:t>
            </a:r>
            <a:endParaRPr lang="en-US" sz="2400" b="1" dirty="0" smtClean="0">
              <a:latin typeface="Calibri" panose="020F0502020204030204" pitchFamily="34" charset="0"/>
              <a:cs typeface="Calibri" panose="020F0502020204030204" pitchFamily="34" charset="0"/>
            </a:endParaRPr>
          </a:p>
          <a:p>
            <a:endParaRPr lang="en-US" sz="2800" b="1" dirty="0">
              <a:latin typeface="Calibri" panose="020F0502020204030204" pitchFamily="34" charset="0"/>
              <a:cs typeface="Calibri" panose="020F0502020204030204" pitchFamily="34" charset="0"/>
            </a:endParaRPr>
          </a:p>
          <a:p>
            <a:r>
              <a:rPr lang="ru-RU" sz="2400" b="1" dirty="0" smtClean="0">
                <a:latin typeface="Calibri" panose="020F0502020204030204" pitchFamily="34" charset="0"/>
                <a:cs typeface="Calibri" panose="020F0502020204030204" pitchFamily="34" charset="0"/>
              </a:rPr>
              <a:t>«</a:t>
            </a:r>
            <a:r>
              <a:rPr lang="en-US" sz="2400" b="1" dirty="0">
                <a:latin typeface="Calibri" panose="020F0502020204030204" pitchFamily="34" charset="0"/>
                <a:cs typeface="Calibri" panose="020F0502020204030204" pitchFamily="34" charset="0"/>
              </a:rPr>
              <a:t>ГРУППИРОВКА</a:t>
            </a:r>
            <a:r>
              <a:rPr lang="ru-RU" sz="2400" b="1" dirty="0" smtClean="0">
                <a:latin typeface="Calibri" panose="020F0502020204030204" pitchFamily="34" charset="0"/>
                <a:cs typeface="Calibri" panose="020F0502020204030204" pitchFamily="34" charset="0"/>
              </a:rPr>
              <a:t>»</a:t>
            </a:r>
            <a:endParaRPr lang="ru-RU" sz="2400" dirty="0">
              <a:latin typeface="Calibri" panose="020F0502020204030204" pitchFamily="34" charset="0"/>
              <a:cs typeface="Calibri" panose="020F0502020204030204" pitchFamily="34" charset="0"/>
            </a:endParaRPr>
          </a:p>
          <a:p>
            <a:endParaRPr lang="ru-RU" sz="2800" dirty="0">
              <a:latin typeface="Calibri" panose="020F0502020204030204" pitchFamily="34" charset="0"/>
              <a:cs typeface="Calibri" panose="020F0502020204030204" pitchFamily="34" charset="0"/>
            </a:endParaRPr>
          </a:p>
          <a:p>
            <a:r>
              <a:rPr lang="ru-RU" sz="2400" b="1" dirty="0" smtClean="0">
                <a:latin typeface="Calibri" panose="020F0502020204030204" pitchFamily="34" charset="0"/>
                <a:cs typeface="Calibri" panose="020F0502020204030204" pitchFamily="34" charset="0"/>
              </a:rPr>
              <a:t>«</a:t>
            </a:r>
            <a:r>
              <a:rPr lang="ru-RU" sz="2400" b="1" dirty="0">
                <a:latin typeface="Calibri" panose="020F0502020204030204" pitchFamily="34" charset="0"/>
                <a:cs typeface="Calibri" panose="020F0502020204030204" pitchFamily="34" charset="0"/>
              </a:rPr>
              <a:t>ЛИНИЯ ВРЕМЕНИ</a:t>
            </a:r>
            <a:r>
              <a:rPr lang="ru-RU" sz="2400" b="1" dirty="0" smtClean="0">
                <a:latin typeface="Calibri" panose="020F0502020204030204" pitchFamily="34" charset="0"/>
                <a:cs typeface="Calibri" panose="020F0502020204030204" pitchFamily="34" charset="0"/>
              </a:rPr>
              <a:t>»</a:t>
            </a:r>
            <a:endParaRPr lang="ru-RU" sz="2400" dirty="0">
              <a:latin typeface="Calibri" panose="020F0502020204030204" pitchFamily="34" charset="0"/>
              <a:cs typeface="Calibri" panose="020F0502020204030204" pitchFamily="34" charset="0"/>
            </a:endParaRPr>
          </a:p>
          <a:p>
            <a:endParaRPr lang="en-US" sz="2800" dirty="0" smtClean="0">
              <a:latin typeface="Calibri" panose="020F0502020204030204" pitchFamily="34" charset="0"/>
              <a:cs typeface="Calibri" panose="020F0502020204030204" pitchFamily="34" charset="0"/>
            </a:endParaRPr>
          </a:p>
          <a:p>
            <a:r>
              <a:rPr lang="ru-RU" sz="2400" b="1" dirty="0" smtClean="0">
                <a:latin typeface="Calibri" panose="020F0502020204030204" pitchFamily="34" charset="0"/>
                <a:cs typeface="Calibri" panose="020F0502020204030204" pitchFamily="34" charset="0"/>
              </a:rPr>
              <a:t>«</a:t>
            </a:r>
            <a:r>
              <a:rPr lang="ru-RU" sz="2400" b="1" dirty="0">
                <a:latin typeface="Calibri" panose="020F0502020204030204" pitchFamily="34" charset="0"/>
                <a:cs typeface="Calibri" panose="020F0502020204030204" pitchFamily="34" charset="0"/>
              </a:rPr>
              <a:t>ГЕНЕРАТОРЫ – КРИТИКИ</a:t>
            </a:r>
            <a:r>
              <a:rPr lang="ru-RU" sz="2400" b="1" dirty="0" smtClean="0">
                <a:latin typeface="Calibri" panose="020F0502020204030204" pitchFamily="34" charset="0"/>
                <a:cs typeface="Calibri" panose="020F0502020204030204" pitchFamily="34" charset="0"/>
              </a:rPr>
              <a:t>»</a:t>
            </a:r>
            <a:endParaRPr lang="ru-RU" sz="2400" dirty="0">
              <a:latin typeface="Calibri" panose="020F0502020204030204" pitchFamily="34" charset="0"/>
              <a:cs typeface="Calibri" panose="020F0502020204030204" pitchFamily="34" charset="0"/>
            </a:endParaRPr>
          </a:p>
        </p:txBody>
      </p:sp>
      <p:sp>
        <p:nvSpPr>
          <p:cNvPr id="2" name="Прямоугольник 1"/>
          <p:cNvSpPr/>
          <p:nvPr/>
        </p:nvSpPr>
        <p:spPr>
          <a:xfrm>
            <a:off x="1763688" y="116632"/>
            <a:ext cx="6337056" cy="954107"/>
          </a:xfrm>
          <a:prstGeom prst="rect">
            <a:avLst/>
          </a:prstGeom>
        </p:spPr>
        <p:txBody>
          <a:bodyPr wrap="none">
            <a:spAutoFit/>
          </a:bodyPr>
          <a:lstStyle/>
          <a:p>
            <a:pPr algn="ctr"/>
            <a:r>
              <a:rPr lang="ru-RU" sz="2800" b="1" dirty="0">
                <a:solidFill>
                  <a:srgbClr val="680014"/>
                </a:solidFill>
                <a:latin typeface="Calibri" panose="020F0502020204030204" pitchFamily="34" charset="0"/>
                <a:cs typeface="Calibri" panose="020F0502020204030204" pitchFamily="34" charset="0"/>
              </a:rPr>
              <a:t>ПОСТАНОВКА ЦЕЛЕЙ УРОКА, </a:t>
            </a:r>
            <a:endParaRPr lang="en-US" sz="2800" b="1" dirty="0" smtClean="0">
              <a:solidFill>
                <a:srgbClr val="680014"/>
              </a:solidFill>
              <a:latin typeface="Calibri" panose="020F0502020204030204" pitchFamily="34" charset="0"/>
              <a:cs typeface="Calibri" panose="020F0502020204030204" pitchFamily="34" charset="0"/>
            </a:endParaRPr>
          </a:p>
          <a:p>
            <a:pPr algn="ctr"/>
            <a:r>
              <a:rPr lang="ru-RU" sz="2800" b="1" dirty="0" smtClean="0">
                <a:solidFill>
                  <a:srgbClr val="680014"/>
                </a:solidFill>
                <a:latin typeface="Calibri" panose="020F0502020204030204" pitchFamily="34" charset="0"/>
                <a:cs typeface="Calibri" panose="020F0502020204030204" pitchFamily="34" charset="0"/>
              </a:rPr>
              <a:t>МОТИВАЦИЯ </a:t>
            </a:r>
            <a:r>
              <a:rPr lang="ru-RU" sz="2800" b="1" dirty="0">
                <a:solidFill>
                  <a:srgbClr val="680014"/>
                </a:solidFill>
                <a:latin typeface="Calibri" panose="020F0502020204030204" pitchFamily="34" charset="0"/>
                <a:cs typeface="Calibri" panose="020F0502020204030204" pitchFamily="34" charset="0"/>
              </a:rPr>
              <a:t>УЧЕБНОЙ ДЕЯТЕЛЬНОСТИ</a:t>
            </a:r>
            <a:endParaRPr lang="ru-RU" sz="2800" dirty="0">
              <a:solidFill>
                <a:srgbClr val="680014"/>
              </a:solidFill>
              <a:latin typeface="Calibri" panose="020F0502020204030204" pitchFamily="34" charset="0"/>
              <a:cs typeface="Calibri" panose="020F0502020204030204" pitchFamily="34" charset="0"/>
            </a:endParaRPr>
          </a:p>
        </p:txBody>
      </p:sp>
      <p:sp>
        <p:nvSpPr>
          <p:cNvPr id="12" name="Скругленный прямоугольник 11"/>
          <p:cNvSpPr/>
          <p:nvPr/>
        </p:nvSpPr>
        <p:spPr>
          <a:xfrm>
            <a:off x="611559" y="1484784"/>
            <a:ext cx="504057" cy="504056"/>
          </a:xfrm>
          <a:prstGeom prst="roundRect">
            <a:avLst/>
          </a:prstGeom>
          <a:solidFill>
            <a:srgbClr val="FFDDDD"/>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800" b="1" dirty="0" smtClean="0">
                <a:solidFill>
                  <a:srgbClr val="680014"/>
                </a:solidFill>
                <a:effectLst>
                  <a:outerShdw blurRad="38100" dist="38100" dir="2700000" algn="tl">
                    <a:srgbClr val="000000">
                      <a:alpha val="43137"/>
                    </a:srgbClr>
                  </a:outerShdw>
                </a:effectLst>
              </a:rPr>
              <a:t>1</a:t>
            </a:r>
            <a:endParaRPr lang="ru-RU" sz="2800" b="1" dirty="0">
              <a:solidFill>
                <a:srgbClr val="680014"/>
              </a:solidFill>
              <a:effectLst>
                <a:outerShdw blurRad="38100" dist="38100" dir="2700000" algn="tl">
                  <a:srgbClr val="000000">
                    <a:alpha val="43137"/>
                  </a:srgbClr>
                </a:outerShdw>
              </a:effectLst>
            </a:endParaRPr>
          </a:p>
        </p:txBody>
      </p:sp>
      <p:sp>
        <p:nvSpPr>
          <p:cNvPr id="13" name="Скругленный прямоугольник 12"/>
          <p:cNvSpPr/>
          <p:nvPr/>
        </p:nvSpPr>
        <p:spPr>
          <a:xfrm>
            <a:off x="611559" y="3077765"/>
            <a:ext cx="504057" cy="504056"/>
          </a:xfrm>
          <a:prstGeom prst="roundRect">
            <a:avLst/>
          </a:prstGeom>
          <a:solidFill>
            <a:srgbClr val="FFDDDD"/>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800" b="1" dirty="0" smtClean="0">
                <a:solidFill>
                  <a:srgbClr val="680014"/>
                </a:solidFill>
                <a:effectLst>
                  <a:outerShdw blurRad="38100" dist="38100" dir="2700000" algn="tl">
                    <a:srgbClr val="000000">
                      <a:alpha val="43137"/>
                    </a:srgbClr>
                  </a:outerShdw>
                </a:effectLst>
              </a:rPr>
              <a:t>3</a:t>
            </a:r>
            <a:endParaRPr lang="ru-RU" sz="2800" b="1" dirty="0">
              <a:solidFill>
                <a:srgbClr val="680014"/>
              </a:solidFill>
              <a:effectLst>
                <a:outerShdw blurRad="38100" dist="38100" dir="2700000" algn="tl">
                  <a:srgbClr val="000000">
                    <a:alpha val="43137"/>
                  </a:srgbClr>
                </a:outerShdw>
              </a:effectLst>
            </a:endParaRPr>
          </a:p>
        </p:txBody>
      </p:sp>
      <p:sp>
        <p:nvSpPr>
          <p:cNvPr id="14" name="Скругленный прямоугольник 13"/>
          <p:cNvSpPr/>
          <p:nvPr/>
        </p:nvSpPr>
        <p:spPr>
          <a:xfrm>
            <a:off x="611559" y="2285677"/>
            <a:ext cx="504057" cy="504056"/>
          </a:xfrm>
          <a:prstGeom prst="roundRect">
            <a:avLst/>
          </a:prstGeom>
          <a:solidFill>
            <a:srgbClr val="FFDDDD"/>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800" b="1" dirty="0" smtClean="0">
                <a:solidFill>
                  <a:srgbClr val="680014"/>
                </a:solidFill>
                <a:effectLst>
                  <a:outerShdw blurRad="38100" dist="38100" dir="2700000" algn="tl">
                    <a:srgbClr val="000000">
                      <a:alpha val="43137"/>
                    </a:srgbClr>
                  </a:outerShdw>
                </a:effectLst>
              </a:rPr>
              <a:t>2</a:t>
            </a:r>
            <a:endParaRPr lang="ru-RU" sz="2800" b="1" dirty="0">
              <a:solidFill>
                <a:srgbClr val="680014"/>
              </a:solidFill>
              <a:effectLst>
                <a:outerShdw blurRad="38100" dist="38100" dir="2700000" algn="tl">
                  <a:srgbClr val="000000">
                    <a:alpha val="43137"/>
                  </a:srgbClr>
                </a:outerShdw>
              </a:effectLst>
            </a:endParaRPr>
          </a:p>
        </p:txBody>
      </p:sp>
      <p:sp>
        <p:nvSpPr>
          <p:cNvPr id="15" name="Скругленный прямоугольник 14"/>
          <p:cNvSpPr/>
          <p:nvPr/>
        </p:nvSpPr>
        <p:spPr>
          <a:xfrm>
            <a:off x="611559" y="4661941"/>
            <a:ext cx="504057" cy="504056"/>
          </a:xfrm>
          <a:prstGeom prst="roundRect">
            <a:avLst/>
          </a:prstGeom>
          <a:solidFill>
            <a:srgbClr val="FFDDDD"/>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800" b="1" dirty="0" smtClean="0">
                <a:solidFill>
                  <a:srgbClr val="680014"/>
                </a:solidFill>
                <a:effectLst>
                  <a:outerShdw blurRad="38100" dist="38100" dir="2700000" algn="tl">
                    <a:srgbClr val="000000">
                      <a:alpha val="43137"/>
                    </a:srgbClr>
                  </a:outerShdw>
                </a:effectLst>
              </a:rPr>
              <a:t>5</a:t>
            </a:r>
            <a:endParaRPr lang="ru-RU" sz="2800" b="1" dirty="0">
              <a:solidFill>
                <a:srgbClr val="680014"/>
              </a:solidFill>
              <a:effectLst>
                <a:outerShdw blurRad="38100" dist="38100" dir="2700000" algn="tl">
                  <a:srgbClr val="000000">
                    <a:alpha val="43137"/>
                  </a:srgbClr>
                </a:outerShdw>
              </a:effectLst>
            </a:endParaRPr>
          </a:p>
        </p:txBody>
      </p:sp>
      <p:sp>
        <p:nvSpPr>
          <p:cNvPr id="16" name="Скругленный прямоугольник 15"/>
          <p:cNvSpPr/>
          <p:nvPr/>
        </p:nvSpPr>
        <p:spPr>
          <a:xfrm>
            <a:off x="611559" y="3869853"/>
            <a:ext cx="504057" cy="504056"/>
          </a:xfrm>
          <a:prstGeom prst="roundRect">
            <a:avLst/>
          </a:prstGeom>
          <a:solidFill>
            <a:srgbClr val="FFDDDD"/>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800" b="1" dirty="0" smtClean="0">
                <a:solidFill>
                  <a:srgbClr val="680014"/>
                </a:solidFill>
                <a:effectLst>
                  <a:outerShdw blurRad="38100" dist="38100" dir="2700000" algn="tl">
                    <a:srgbClr val="000000">
                      <a:alpha val="43137"/>
                    </a:srgbClr>
                  </a:outerShdw>
                </a:effectLst>
              </a:rPr>
              <a:t>4</a:t>
            </a:r>
            <a:endParaRPr lang="ru-RU" sz="2800" b="1" dirty="0">
              <a:solidFill>
                <a:srgbClr val="680014"/>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947738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Заголовок 1"/>
          <p:cNvSpPr>
            <a:spLocks noGrp="1"/>
          </p:cNvSpPr>
          <p:nvPr>
            <p:ph type="title" idx="4294967295"/>
          </p:nvPr>
        </p:nvSpPr>
        <p:spPr>
          <a:xfrm>
            <a:off x="611188" y="115888"/>
            <a:ext cx="8001000" cy="838200"/>
          </a:xfrm>
        </p:spPr>
        <p:txBody>
          <a:bodyPr/>
          <a:lstStyle/>
          <a:p>
            <a:pPr eaLnBrk="1" hangingPunct="1"/>
            <a:r>
              <a:rPr lang="ru-RU" altLang="ru-RU" sz="2800" b="1" smtClean="0">
                <a:solidFill>
                  <a:srgbClr val="680014"/>
                </a:solidFill>
                <a:effectLst>
                  <a:outerShdw blurRad="38100" dist="38100" dir="2700000" algn="tl">
                    <a:srgbClr val="C0C0C0"/>
                  </a:outerShdw>
                </a:effectLst>
                <a:latin typeface="Calibri" pitchFamily="34" charset="0"/>
              </a:rPr>
              <a:t>Технологическая карта: </a:t>
            </a:r>
            <a:r>
              <a:rPr lang="en-US" altLang="ru-RU" sz="2800" b="1" smtClean="0">
                <a:solidFill>
                  <a:srgbClr val="680014"/>
                </a:solidFill>
                <a:effectLst>
                  <a:outerShdw blurRad="38100" dist="38100" dir="2700000" algn="tl">
                    <a:srgbClr val="C0C0C0"/>
                  </a:outerShdw>
                </a:effectLst>
                <a:latin typeface="Calibri" pitchFamily="34" charset="0"/>
              </a:rPr>
              <a:t/>
            </a:r>
            <a:br>
              <a:rPr lang="en-US" altLang="ru-RU" sz="2800" b="1" smtClean="0">
                <a:solidFill>
                  <a:srgbClr val="680014"/>
                </a:solidFill>
                <a:effectLst>
                  <a:outerShdw blurRad="38100" dist="38100" dir="2700000" algn="tl">
                    <a:srgbClr val="C0C0C0"/>
                  </a:outerShdw>
                </a:effectLst>
                <a:latin typeface="Calibri" pitchFamily="34" charset="0"/>
              </a:rPr>
            </a:br>
            <a:r>
              <a:rPr lang="ru-RU" altLang="ru-RU" sz="2800" b="1" smtClean="0">
                <a:solidFill>
                  <a:srgbClr val="680014"/>
                </a:solidFill>
                <a:effectLst>
                  <a:outerShdw blurRad="38100" dist="38100" dir="2700000" algn="tl">
                    <a:srgbClr val="C0C0C0"/>
                  </a:outerShdw>
                </a:effectLst>
                <a:latin typeface="Calibri" pitchFamily="34" charset="0"/>
              </a:rPr>
              <a:t>способ проектирования урока </a:t>
            </a:r>
          </a:p>
        </p:txBody>
      </p:sp>
      <p:graphicFrame>
        <p:nvGraphicFramePr>
          <p:cNvPr id="7" name="Таблица 6"/>
          <p:cNvGraphicFramePr>
            <a:graphicFrameLocks noGrp="1"/>
          </p:cNvGraphicFramePr>
          <p:nvPr/>
        </p:nvGraphicFramePr>
        <p:xfrm>
          <a:off x="611560" y="1196750"/>
          <a:ext cx="8424936" cy="4581612"/>
        </p:xfrm>
        <a:graphic>
          <a:graphicData uri="http://schemas.openxmlformats.org/drawingml/2006/table">
            <a:tbl>
              <a:tblPr/>
              <a:tblGrid>
                <a:gridCol w="1656184"/>
                <a:gridCol w="648072"/>
                <a:gridCol w="1224136"/>
                <a:gridCol w="1080120"/>
                <a:gridCol w="864096"/>
                <a:gridCol w="1008112"/>
                <a:gridCol w="864096"/>
                <a:gridCol w="1080120"/>
              </a:tblGrid>
              <a:tr h="213443">
                <a:tc row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Этап урока</a:t>
                      </a: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Деятельность учителя</a:t>
                      </a:r>
                    </a:p>
                  </a:txBody>
                  <a:tcPr marL="64237" marR="64237" marT="0" marB="0" vert="vert2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6">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Деятельность учащихся</a:t>
                      </a: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13443">
                <a:tc vMerge="1">
                  <a:txBody>
                    <a:bodyPr/>
                    <a:lstStyle/>
                    <a:p>
                      <a:endParaRPr lang="ru-RU"/>
                    </a:p>
                  </a:txBody>
                  <a:tcPr/>
                </a:tc>
                <a:tc vMerge="1">
                  <a:txBody>
                    <a:bodyPr/>
                    <a:lstStyle/>
                    <a:p>
                      <a:endParaRPr lang="ru-RU"/>
                    </a:p>
                  </a:txBody>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Познавательная</a:t>
                      </a: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Коммуникативная</a:t>
                      </a: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Регулятивная</a:t>
                      </a: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r h="1265438">
                <a:tc vMerge="1">
                  <a:txBody>
                    <a:bodyPr/>
                    <a:lstStyle/>
                    <a:p>
                      <a:endParaRPr lang="ru-RU"/>
                    </a:p>
                  </a:txBody>
                  <a:tcPr/>
                </a:tc>
                <a:tc vMerge="1">
                  <a:txBody>
                    <a:bodyPr/>
                    <a:lstStyle/>
                    <a:p>
                      <a:endParaRPr lang="ru-RU"/>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Осуществляемые учебные действия</a:t>
                      </a: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Способы деятельности</a:t>
                      </a: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(результат)</a:t>
                      </a: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Осуществляемые учебные действия</a:t>
                      </a: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Способы деятельности</a:t>
                      </a: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(результат)</a:t>
                      </a: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Осуществляемые учебные действия</a:t>
                      </a: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Способы деятельности</a:t>
                      </a: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(результат)</a:t>
                      </a: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8092">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Организационный момент</a:t>
                      </a: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688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Актуализация знаний</a:t>
                      </a: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179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Изучение нового материала</a:t>
                      </a: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032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Закрепление нового материала</a:t>
                      </a: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19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Контроль</a:t>
                      </a: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258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Рефлексия</a:t>
                      </a: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64237" marR="6423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spLocks noChangeArrowheads="1"/>
          </p:cNvSpPr>
          <p:nvPr/>
        </p:nvSpPr>
        <p:spPr bwMode="auto">
          <a:xfrm>
            <a:off x="539750" y="260350"/>
            <a:ext cx="8208963" cy="4647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ru-RU" altLang="ru-RU" sz="3200" b="1" dirty="0">
                <a:solidFill>
                  <a:srgbClr val="680014"/>
                </a:solidFill>
                <a:effectLst>
                  <a:outerShdw blurRad="38100" dist="38100" dir="2700000" algn="tl">
                    <a:srgbClr val="000000">
                      <a:alpha val="43137"/>
                    </a:srgbClr>
                  </a:outerShdw>
                </a:effectLst>
              </a:rPr>
              <a:t>Контакты:</a:t>
            </a:r>
          </a:p>
          <a:p>
            <a:endParaRPr lang="ru-RU" altLang="ru-RU" sz="2800" b="1" dirty="0" smtClean="0">
              <a:solidFill>
                <a:srgbClr val="000066"/>
              </a:solidFill>
            </a:endParaRPr>
          </a:p>
          <a:p>
            <a:r>
              <a:rPr lang="ru-RU" altLang="ru-RU" sz="3200" b="1" dirty="0" smtClean="0">
                <a:solidFill>
                  <a:srgbClr val="000066"/>
                </a:solidFill>
              </a:rPr>
              <a:t>Татьяна </a:t>
            </a:r>
            <a:r>
              <a:rPr lang="ru-RU" altLang="ru-RU" sz="3200" b="1" dirty="0">
                <a:solidFill>
                  <a:srgbClr val="000066"/>
                </a:solidFill>
              </a:rPr>
              <a:t>Владимировна Копылова, </a:t>
            </a:r>
            <a:endParaRPr lang="ru-RU" altLang="ru-RU" sz="3200" dirty="0"/>
          </a:p>
          <a:p>
            <a:r>
              <a:rPr lang="ru-RU" altLang="ru-RU" sz="2800" dirty="0" smtClean="0"/>
              <a:t>руководитель ГМО учителей информатики, методист МБУ КИМЦ</a:t>
            </a:r>
            <a:endParaRPr lang="ru-RU" altLang="ru-RU" sz="2800" dirty="0"/>
          </a:p>
          <a:p>
            <a:r>
              <a:rPr lang="ru-RU" altLang="ru-RU" sz="2800" dirty="0" err="1"/>
              <a:t>с.т</a:t>
            </a:r>
            <a:r>
              <a:rPr lang="ru-RU" altLang="ru-RU" sz="2800" dirty="0"/>
              <a:t>. 8 960 770 1907</a:t>
            </a:r>
          </a:p>
          <a:p>
            <a:r>
              <a:rPr lang="en-US" altLang="ru-RU" sz="2800" dirty="0"/>
              <a:t>e-mail</a:t>
            </a:r>
            <a:r>
              <a:rPr lang="ru-RU" altLang="ru-RU" sz="2800" dirty="0"/>
              <a:t>: </a:t>
            </a:r>
            <a:r>
              <a:rPr lang="en-US" altLang="ru-RU" sz="2800" b="1" dirty="0">
                <a:hlinkClick r:id="rId2"/>
              </a:rPr>
              <a:t>tvkum@yandex.ru</a:t>
            </a:r>
            <a:r>
              <a:rPr lang="en-US" altLang="ru-RU" sz="2800" b="1" dirty="0"/>
              <a:t> </a:t>
            </a:r>
            <a:r>
              <a:rPr lang="ru-RU" altLang="ru-RU" sz="2800" b="1" dirty="0"/>
              <a:t>, </a:t>
            </a:r>
            <a:r>
              <a:rPr lang="en-US" altLang="ru-RU" sz="2800" b="1" dirty="0">
                <a:hlinkClick r:id="rId3"/>
              </a:rPr>
              <a:t>office@octmmc.kimc.ms</a:t>
            </a:r>
            <a:r>
              <a:rPr lang="ru-RU" altLang="ru-RU" sz="2800" b="1" dirty="0"/>
              <a:t> </a:t>
            </a:r>
            <a:endParaRPr lang="en-US" altLang="ru-RU" sz="2800" b="1" dirty="0"/>
          </a:p>
          <a:p>
            <a:endParaRPr lang="ru-RU" altLang="ru-RU" sz="2800" dirty="0"/>
          </a:p>
          <a:p>
            <a:pPr>
              <a:defRPr/>
            </a:pPr>
            <a:r>
              <a:rPr lang="ru-RU" altLang="ru-RU" sz="3200" b="1" dirty="0" err="1" smtClean="0">
                <a:solidFill>
                  <a:srgbClr val="680014"/>
                </a:solidFill>
                <a:effectLst>
                  <a:outerShdw blurRad="38100" dist="38100" dir="2700000" algn="tl">
                    <a:srgbClr val="000000">
                      <a:alpha val="43137"/>
                    </a:srgbClr>
                  </a:outerShdw>
                </a:effectLst>
              </a:rPr>
              <a:t>р.т</a:t>
            </a:r>
            <a:r>
              <a:rPr lang="ru-RU" altLang="ru-RU" sz="3200" b="1" dirty="0">
                <a:solidFill>
                  <a:srgbClr val="680014"/>
                </a:solidFill>
                <a:effectLst>
                  <a:outerShdw blurRad="38100" dist="38100" dir="2700000" algn="tl">
                    <a:srgbClr val="000000">
                      <a:alpha val="43137"/>
                    </a:srgbClr>
                  </a:outerShdw>
                </a:effectLst>
              </a:rPr>
              <a:t>. 265-40-28</a:t>
            </a:r>
          </a:p>
          <a:p>
            <a:endParaRPr lang="ru-RU" altLang="ru-RU" sz="3200" b="1" dirty="0">
              <a:solidFill>
                <a:srgbClr val="000066"/>
              </a:solidFill>
            </a:endParaRPr>
          </a:p>
        </p:txBody>
      </p:sp>
    </p:spTree>
    <p:extLst>
      <p:ext uri="{BB962C8B-B14F-4D97-AF65-F5344CB8AC3E}">
        <p14:creationId xmlns:p14="http://schemas.microsoft.com/office/powerpoint/2010/main" val="4311865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Grp="1" noChangeArrowheads="1"/>
          </p:cNvSpPr>
          <p:nvPr>
            <p:ph type="body" idx="1"/>
          </p:nvPr>
        </p:nvSpPr>
        <p:spPr>
          <a:xfrm>
            <a:off x="446088" y="333375"/>
            <a:ext cx="8229600" cy="5327650"/>
          </a:xfrm>
        </p:spPr>
        <p:txBody>
          <a:bodyPr/>
          <a:lstStyle/>
          <a:p>
            <a:pPr eaLnBrk="1" hangingPunct="1"/>
            <a:r>
              <a:rPr lang="ru-RU" altLang="ru-RU" sz="2800" smtClean="0">
                <a:solidFill>
                  <a:srgbClr val="333399"/>
                </a:solidFill>
                <a:effectLst>
                  <a:outerShdw blurRad="38100" dist="38100" dir="2700000" algn="tl">
                    <a:srgbClr val="C0C0C0"/>
                  </a:outerShdw>
                </a:effectLst>
                <a:latin typeface="Calibri" pitchFamily="34" charset="0"/>
              </a:rPr>
              <a:t>Методологическая основа ФГОС нового поколения - системно-деятельностный подход, основной целью которого является развитие личности учащегося на основе освоения универсальных способов деятельности. </a:t>
            </a:r>
          </a:p>
          <a:p>
            <a:pPr eaLnBrk="1" hangingPunct="1"/>
            <a:r>
              <a:rPr lang="ru-RU" altLang="ru-RU" sz="2800" smtClean="0">
                <a:solidFill>
                  <a:srgbClr val="333399"/>
                </a:solidFill>
                <a:effectLst>
                  <a:outerShdw blurRad="38100" dist="38100" dir="2700000" algn="tl">
                    <a:srgbClr val="C0C0C0"/>
                  </a:outerShdw>
                </a:effectLst>
                <a:latin typeface="Calibri" pitchFamily="34" charset="0"/>
              </a:rPr>
              <a:t>При деятельностном методе обучения ребенок не получает знания в готовом виде, а добывает в процессе собственной  учебно-познавательной деятельности.</a:t>
            </a:r>
          </a:p>
          <a:p>
            <a:pPr eaLnBrk="1" hangingPunct="1"/>
            <a:r>
              <a:rPr lang="ru-RU" altLang="ru-RU" sz="2800" smtClean="0">
                <a:solidFill>
                  <a:srgbClr val="333399"/>
                </a:solidFill>
                <a:effectLst>
                  <a:outerShdw blurRad="38100" dist="38100" dir="2700000" algn="tl">
                    <a:srgbClr val="C0C0C0"/>
                  </a:outerShdw>
                </a:effectLst>
                <a:latin typeface="Calibri" pitchFamily="34" charset="0"/>
              </a:rPr>
              <a:t>Системообразующий компонент Стандарта -  результаты освоения основной образовательной программы.</a:t>
            </a:r>
          </a:p>
          <a:p>
            <a:pPr eaLnBrk="1" hangingPunct="1"/>
            <a:endParaRPr lang="ru-RU" altLang="ru-RU" sz="2800" smtClean="0">
              <a:solidFill>
                <a:srgbClr val="333399"/>
              </a:solidFill>
              <a:effectLst>
                <a:outerShdw blurRad="38100" dist="38100" dir="2700000" algn="tl">
                  <a:srgbClr val="C0C0C0"/>
                </a:outerShdw>
              </a:effectLst>
              <a:latin typeface="Calibri" pitchFamily="34" charset="0"/>
            </a:endParaRPr>
          </a:p>
          <a:p>
            <a:pPr eaLnBrk="1" hangingPunct="1"/>
            <a:endParaRPr lang="ru-RU" altLang="ru-RU" sz="2800" smtClean="0">
              <a:solidFill>
                <a:srgbClr val="333399"/>
              </a:solidFill>
              <a:effectLst>
                <a:outerShdw blurRad="38100" dist="38100" dir="2700000" algn="tl">
                  <a:srgbClr val="C0C0C0"/>
                </a:outerShdw>
              </a:effectLst>
              <a:latin typeface="Calibri" pitchFamily="34" charset="0"/>
            </a:endParaRPr>
          </a:p>
        </p:txBody>
      </p:sp>
      <p:pic>
        <p:nvPicPr>
          <p:cNvPr id="4099" name="Picture 5" descr="Картинка 51 из 4851">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51800" y="115888"/>
            <a:ext cx="984250" cy="117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AutoShape 2"/>
          <p:cNvSpPr>
            <a:spLocks noChangeArrowheads="1"/>
          </p:cNvSpPr>
          <p:nvPr/>
        </p:nvSpPr>
        <p:spPr bwMode="gray">
          <a:xfrm>
            <a:off x="857380" y="163825"/>
            <a:ext cx="7596187" cy="816903"/>
          </a:xfrm>
          <a:prstGeom prst="roundRect">
            <a:avLst>
              <a:gd name="adj" fmla="val 46389"/>
            </a:avLst>
          </a:prstGeom>
          <a:ln>
            <a:headEnd/>
            <a:tailEnd/>
          </a:ln>
        </p:spPr>
        <p:style>
          <a:lnRef idx="0">
            <a:schemeClr val="accent3"/>
          </a:lnRef>
          <a:fillRef idx="3">
            <a:schemeClr val="accent3"/>
          </a:fillRef>
          <a:effectRef idx="3">
            <a:schemeClr val="accent3"/>
          </a:effectRef>
          <a:fontRef idx="minor">
            <a:schemeClr val="lt1"/>
          </a:fontRef>
        </p:style>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altLang="ru-RU" sz="2800" b="1">
                <a:solidFill>
                  <a:srgbClr val="680014"/>
                </a:solidFill>
                <a:effectLst>
                  <a:outerShdw blurRad="38100" dist="38100" dir="2700000" algn="tl">
                    <a:srgbClr val="C0C0C0"/>
                  </a:outerShdw>
                </a:effectLst>
                <a:latin typeface="Calibri" pitchFamily="34" charset="0"/>
              </a:rPr>
              <a:t>ПЛАНИРУЕМЫЕ РЕЗУЛЬТАТЫ</a:t>
            </a:r>
          </a:p>
        </p:txBody>
      </p:sp>
      <p:sp>
        <p:nvSpPr>
          <p:cNvPr id="174085" name="AutoShape 5"/>
          <p:cNvSpPr>
            <a:spLocks noChangeArrowheads="1"/>
          </p:cNvSpPr>
          <p:nvPr/>
        </p:nvSpPr>
        <p:spPr bwMode="auto">
          <a:xfrm>
            <a:off x="1115616" y="1196752"/>
            <a:ext cx="1512168" cy="3240360"/>
          </a:xfrm>
          <a:prstGeom prst="roundRect">
            <a:avLst>
              <a:gd name="adj" fmla="val 16667"/>
            </a:avLst>
          </a:prstGeom>
          <a:ln>
            <a:headEnd/>
            <a:tailEnd/>
          </a:ln>
        </p:spPr>
        <p:style>
          <a:lnRef idx="0">
            <a:schemeClr val="accent3"/>
          </a:lnRef>
          <a:fillRef idx="3">
            <a:schemeClr val="accent3"/>
          </a:fillRef>
          <a:effectRef idx="3">
            <a:schemeClr val="accent3"/>
          </a:effectRef>
          <a:fontRef idx="minor">
            <a:schemeClr val="lt1"/>
          </a:fontRef>
        </p:style>
        <p:txBody>
          <a:bodyPr vert="vert270" wrap="none" lIns="90000" tIns="46800" rIns="90000" bIns="46800" anchor="ctr"/>
          <a:lstStyle/>
          <a:p>
            <a:pPr algn="ctr" eaLnBrk="0" hangingPunct="0">
              <a:defRPr/>
            </a:pPr>
            <a:r>
              <a:rPr lang="ru-RU" sz="2800" b="1" dirty="0">
                <a:solidFill>
                  <a:srgbClr val="333399"/>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ЛИЧНОСТНЫЕ</a:t>
            </a:r>
          </a:p>
        </p:txBody>
      </p:sp>
      <p:sp>
        <p:nvSpPr>
          <p:cNvPr id="174086" name="AutoShape 6"/>
          <p:cNvSpPr>
            <a:spLocks noChangeArrowheads="1"/>
          </p:cNvSpPr>
          <p:nvPr/>
        </p:nvSpPr>
        <p:spPr bwMode="auto">
          <a:xfrm>
            <a:off x="3971260" y="1196753"/>
            <a:ext cx="1536844" cy="3240360"/>
          </a:xfrm>
          <a:prstGeom prst="roundRect">
            <a:avLst>
              <a:gd name="adj" fmla="val 16667"/>
            </a:avLst>
          </a:prstGeom>
          <a:ln>
            <a:headEnd/>
            <a:tailEnd/>
          </a:ln>
        </p:spPr>
        <p:style>
          <a:lnRef idx="0">
            <a:schemeClr val="accent3"/>
          </a:lnRef>
          <a:fillRef idx="3">
            <a:schemeClr val="accent3"/>
          </a:fillRef>
          <a:effectRef idx="3">
            <a:schemeClr val="accent3"/>
          </a:effectRef>
          <a:fontRef idx="minor">
            <a:schemeClr val="lt1"/>
          </a:fontRef>
        </p:style>
        <p:txBody>
          <a:bodyPr vert="vert270" wrap="none" lIns="90000" tIns="46800" rIns="90000" bIns="46800" anchor="ctr"/>
          <a:lstStyle/>
          <a:p>
            <a:pPr algn="ctr" eaLnBrk="0" hangingPunct="0">
              <a:defRPr/>
            </a:pPr>
            <a:r>
              <a:rPr lang="ru-RU" sz="2800" b="1" dirty="0">
                <a:solidFill>
                  <a:srgbClr val="333399"/>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МЕТАПРЕДМЕТНЫЕ</a:t>
            </a:r>
          </a:p>
        </p:txBody>
      </p:sp>
      <p:sp>
        <p:nvSpPr>
          <p:cNvPr id="174087" name="AutoShape 7"/>
          <p:cNvSpPr>
            <a:spLocks noChangeArrowheads="1"/>
          </p:cNvSpPr>
          <p:nvPr/>
        </p:nvSpPr>
        <p:spPr bwMode="auto">
          <a:xfrm>
            <a:off x="6732960" y="1196752"/>
            <a:ext cx="1511448" cy="3240361"/>
          </a:xfrm>
          <a:prstGeom prst="roundRect">
            <a:avLst>
              <a:gd name="adj" fmla="val 16667"/>
            </a:avLst>
          </a:prstGeom>
          <a:ln>
            <a:headEnd/>
            <a:tailEnd/>
          </a:ln>
        </p:spPr>
        <p:style>
          <a:lnRef idx="0">
            <a:schemeClr val="accent3"/>
          </a:lnRef>
          <a:fillRef idx="3">
            <a:schemeClr val="accent3"/>
          </a:fillRef>
          <a:effectRef idx="3">
            <a:schemeClr val="accent3"/>
          </a:effectRef>
          <a:fontRef idx="minor">
            <a:schemeClr val="lt1"/>
          </a:fontRef>
        </p:style>
        <p:txBody>
          <a:bodyPr vert="vert270" wrap="none" lIns="90000" tIns="46800" rIns="90000" bIns="46800" anchor="ctr"/>
          <a:lstStyle/>
          <a:p>
            <a:pPr algn="ctr" eaLnBrk="0" hangingPunct="0">
              <a:defRPr/>
            </a:pPr>
            <a:r>
              <a:rPr lang="ru-RU" sz="2800" b="1" dirty="0">
                <a:solidFill>
                  <a:srgbClr val="333399"/>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ПРЕДМЕТНЫЕ</a:t>
            </a:r>
          </a:p>
        </p:txBody>
      </p:sp>
      <p:sp>
        <p:nvSpPr>
          <p:cNvPr id="11" name="AutoShape 5"/>
          <p:cNvSpPr>
            <a:spLocks noChangeArrowheads="1"/>
          </p:cNvSpPr>
          <p:nvPr/>
        </p:nvSpPr>
        <p:spPr bwMode="auto">
          <a:xfrm>
            <a:off x="611560" y="4562282"/>
            <a:ext cx="2592288" cy="561541"/>
          </a:xfrm>
          <a:prstGeom prst="roundRect">
            <a:avLst>
              <a:gd name="adj" fmla="val 16667"/>
            </a:avLst>
          </a:prstGeom>
          <a:ln>
            <a:headEnd/>
            <a:tailEnd/>
          </a:ln>
        </p:spPr>
        <p:style>
          <a:lnRef idx="0">
            <a:schemeClr val="accent3"/>
          </a:lnRef>
          <a:fillRef idx="3">
            <a:schemeClr val="accent3"/>
          </a:fillRef>
          <a:effectRef idx="3">
            <a:schemeClr val="accent3"/>
          </a:effectRef>
          <a:fontRef idx="minor">
            <a:schemeClr val="lt1"/>
          </a:fontRef>
        </p:style>
        <p:txBody>
          <a:bodyPr wrap="none" lIns="90000" tIns="46800" rIns="90000" bIns="46800"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altLang="ru-RU" sz="2400" b="1" dirty="0">
                <a:solidFill>
                  <a:srgbClr val="333399"/>
                </a:solidFill>
                <a:effectLst>
                  <a:outerShdw blurRad="38100" dist="38100" dir="2700000" algn="tl">
                    <a:srgbClr val="C0C0C0"/>
                  </a:outerShdw>
                </a:effectLst>
                <a:latin typeface="Calibri" pitchFamily="34" charset="0"/>
              </a:rPr>
              <a:t>Воспитывающая</a:t>
            </a:r>
          </a:p>
        </p:txBody>
      </p:sp>
      <p:sp>
        <p:nvSpPr>
          <p:cNvPr id="12" name="AutoShape 5"/>
          <p:cNvSpPr>
            <a:spLocks noChangeArrowheads="1"/>
          </p:cNvSpPr>
          <p:nvPr/>
        </p:nvSpPr>
        <p:spPr bwMode="auto">
          <a:xfrm>
            <a:off x="3632312" y="4562982"/>
            <a:ext cx="2307840" cy="561541"/>
          </a:xfrm>
          <a:prstGeom prst="roundRect">
            <a:avLst>
              <a:gd name="adj" fmla="val 16667"/>
            </a:avLst>
          </a:prstGeom>
          <a:ln>
            <a:headEnd/>
            <a:tailEnd/>
          </a:ln>
        </p:spPr>
        <p:style>
          <a:lnRef idx="0">
            <a:schemeClr val="accent3"/>
          </a:lnRef>
          <a:fillRef idx="3">
            <a:schemeClr val="accent3"/>
          </a:fillRef>
          <a:effectRef idx="3">
            <a:schemeClr val="accent3"/>
          </a:effectRef>
          <a:fontRef idx="minor">
            <a:schemeClr val="lt1"/>
          </a:fontRef>
        </p:style>
        <p:txBody>
          <a:bodyPr wrap="none" lIns="90000" tIns="46800" rIns="90000" bIns="46800"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altLang="ru-RU" sz="2400" b="1" dirty="0">
                <a:solidFill>
                  <a:srgbClr val="333399"/>
                </a:solidFill>
                <a:effectLst>
                  <a:outerShdw blurRad="38100" dist="38100" dir="2700000" algn="tl">
                    <a:srgbClr val="C0C0C0"/>
                  </a:outerShdw>
                </a:effectLst>
                <a:latin typeface="Calibri" pitchFamily="34" charset="0"/>
              </a:rPr>
              <a:t>Развивающая</a:t>
            </a:r>
          </a:p>
        </p:txBody>
      </p:sp>
      <p:sp>
        <p:nvSpPr>
          <p:cNvPr id="13" name="AutoShape 5"/>
          <p:cNvSpPr>
            <a:spLocks noChangeArrowheads="1"/>
          </p:cNvSpPr>
          <p:nvPr/>
        </p:nvSpPr>
        <p:spPr bwMode="auto">
          <a:xfrm>
            <a:off x="6334764" y="4562281"/>
            <a:ext cx="2307840" cy="561541"/>
          </a:xfrm>
          <a:prstGeom prst="roundRect">
            <a:avLst>
              <a:gd name="adj" fmla="val 16667"/>
            </a:avLst>
          </a:prstGeom>
          <a:ln>
            <a:headEnd/>
            <a:tailEnd/>
          </a:ln>
        </p:spPr>
        <p:style>
          <a:lnRef idx="0">
            <a:schemeClr val="accent3"/>
          </a:lnRef>
          <a:fillRef idx="3">
            <a:schemeClr val="accent3"/>
          </a:fillRef>
          <a:effectRef idx="3">
            <a:schemeClr val="accent3"/>
          </a:effectRef>
          <a:fontRef idx="minor">
            <a:schemeClr val="lt1"/>
          </a:fontRef>
        </p:style>
        <p:txBody>
          <a:bodyPr wrap="none" lIns="90000" tIns="46800" rIns="90000" bIns="46800"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altLang="ru-RU" sz="2400" b="1" dirty="0">
                <a:solidFill>
                  <a:srgbClr val="333399"/>
                </a:solidFill>
                <a:effectLst>
                  <a:outerShdw blurRad="38100" dist="38100" dir="2700000" algn="tl">
                    <a:srgbClr val="C0C0C0"/>
                  </a:outerShdw>
                </a:effectLst>
                <a:latin typeface="Calibri" pitchFamily="34" charset="0"/>
              </a:rPr>
              <a:t>Обучающая</a:t>
            </a:r>
          </a:p>
        </p:txBody>
      </p:sp>
      <p:sp>
        <p:nvSpPr>
          <p:cNvPr id="14" name="AutoShape 2"/>
          <p:cNvSpPr>
            <a:spLocks noChangeArrowheads="1"/>
          </p:cNvSpPr>
          <p:nvPr/>
        </p:nvSpPr>
        <p:spPr bwMode="gray">
          <a:xfrm>
            <a:off x="941588" y="5301209"/>
            <a:ext cx="7596187" cy="720079"/>
          </a:xfrm>
          <a:prstGeom prst="roundRect">
            <a:avLst>
              <a:gd name="adj" fmla="val 46389"/>
            </a:avLst>
          </a:prstGeom>
          <a:ln>
            <a:headEnd/>
            <a:tailEnd/>
          </a:ln>
        </p:spPr>
        <p:style>
          <a:lnRef idx="0">
            <a:schemeClr val="accent3"/>
          </a:lnRef>
          <a:fillRef idx="3">
            <a:schemeClr val="accent3"/>
          </a:fillRef>
          <a:effectRef idx="3">
            <a:schemeClr val="accent3"/>
          </a:effectRef>
          <a:fontRef idx="minor">
            <a:schemeClr val="lt1"/>
          </a:fontRef>
        </p:style>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altLang="ru-RU" sz="2800" b="1">
                <a:solidFill>
                  <a:srgbClr val="680014"/>
                </a:solidFill>
                <a:effectLst>
                  <a:outerShdw blurRad="38100" dist="38100" dir="2700000" algn="tl">
                    <a:srgbClr val="C0C0C0"/>
                  </a:outerShdw>
                </a:effectLst>
                <a:latin typeface="Calibri" pitchFamily="34" charset="0"/>
              </a:rPr>
              <a:t>ЦЕЛИ УРОКА</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1"/>
                    </p:tgtEl>
                  </p:cond>
                </p:stCondLst>
                <p:endSync evt="end" delay="0">
                  <p:rtn val="all"/>
                </p:endSync>
                <p:childTnLst>
                  <p:par>
                    <p:cTn id="3" fill="hold">
                      <p:stCondLst>
                        <p:cond delay="0"/>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arn(inVertical)">
                                      <p:cBhvr>
                                        <p:cTn id="7" dur="500"/>
                                        <p:tgtEl>
                                          <p:spTgt spid="11">
                                            <p:txEl>
                                              <p:pRg st="0" end="0"/>
                                            </p:txEl>
                                          </p:spTgt>
                                        </p:tgtEl>
                                      </p:cBhvr>
                                    </p:animEffect>
                                  </p:childTnLst>
                                </p:cTn>
                              </p:par>
                            </p:childTnLst>
                          </p:cTn>
                        </p:par>
                      </p:childTnLst>
                    </p:cTn>
                  </p:par>
                </p:childTnLst>
              </p:cTn>
              <p:nextCondLst>
                <p:cond evt="onClick" delay="0">
                  <p:tgtEl>
                    <p:spTgt spid="11"/>
                  </p:tgtEl>
                </p:cond>
              </p:nextCondLst>
            </p:seq>
            <p:seq concurrent="1" nextAc="seek">
              <p:cTn id="8" restart="whenNotActive" fill="hold" evtFilter="cancelBubble" nodeType="interactiveSeq">
                <p:stCondLst>
                  <p:cond evt="onClick" delay="0">
                    <p:tgtEl>
                      <p:spTgt spid="12"/>
                    </p:tgtEl>
                  </p:cond>
                </p:stCondLst>
                <p:endSync evt="end" delay="0">
                  <p:rtn val="all"/>
                </p:endSync>
                <p:childTnLst>
                  <p:par>
                    <p:cTn id="9" fill="hold">
                      <p:stCondLst>
                        <p:cond delay="0"/>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Effect transition="in" filter="barn(inVertical)">
                                      <p:cBhvr>
                                        <p:cTn id="13" dur="500"/>
                                        <p:tgtEl>
                                          <p:spTgt spid="12">
                                            <p:txEl>
                                              <p:pRg st="0" end="0"/>
                                            </p:txEl>
                                          </p:spTgt>
                                        </p:tgtEl>
                                      </p:cBhvr>
                                    </p:animEffect>
                                  </p:childTnLst>
                                </p:cTn>
                              </p:par>
                            </p:childTnLst>
                          </p:cTn>
                        </p:par>
                      </p:childTnLst>
                    </p:cTn>
                  </p:par>
                </p:childTnLst>
              </p:cTn>
              <p:nextCondLst>
                <p:cond evt="onClick" delay="0">
                  <p:tgtEl>
                    <p:spTgt spid="12"/>
                  </p:tgtEl>
                </p:cond>
              </p:nextCondLst>
            </p:seq>
            <p:seq concurrent="1" nextAc="seek">
              <p:cTn id="14" restart="whenNotActive" fill="hold" evtFilter="cancelBubble" nodeType="interactiveSeq">
                <p:stCondLst>
                  <p:cond evt="onClick" delay="0">
                    <p:tgtEl>
                      <p:spTgt spid="13"/>
                    </p:tgtEl>
                  </p:cond>
                </p:stCondLst>
                <p:endSync evt="end" delay="0">
                  <p:rtn val="all"/>
                </p:endSync>
                <p:childTnLst>
                  <p:par>
                    <p:cTn id="15" fill="hold">
                      <p:stCondLst>
                        <p:cond delay="0"/>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animEffect transition="in" filter="barn(inVertical)">
                                      <p:cBhvr>
                                        <p:cTn id="19" dur="500"/>
                                        <p:tgtEl>
                                          <p:spTgt spid="13">
                                            <p:txEl>
                                              <p:pRg st="0" end="0"/>
                                            </p:txEl>
                                          </p:spTgt>
                                        </p:tgtEl>
                                      </p:cBhvr>
                                    </p:animEffect>
                                  </p:childTnLst>
                                </p:cTn>
                              </p:par>
                            </p:childTnLst>
                          </p:cTn>
                        </p:par>
                      </p:childTnLst>
                    </p:cTn>
                  </p:par>
                </p:childTnLst>
              </p:cTn>
              <p:nextCondLst>
                <p:cond evt="onClick" delay="0">
                  <p:tgtEl>
                    <p:spTgt spid="13"/>
                  </p:tgtEl>
                </p:cond>
              </p:nextCondLst>
            </p:seq>
            <p:seq concurrent="1" nextAc="seek">
              <p:cTn id="20" restart="whenNotActive" fill="hold" evtFilter="cancelBubble" nodeType="interactiveSeq">
                <p:stCondLst>
                  <p:cond evt="onClick" delay="0">
                    <p:tgtEl>
                      <p:spTgt spid="174085"/>
                    </p:tgtEl>
                  </p:cond>
                </p:stCondLst>
                <p:endSync evt="end" delay="0">
                  <p:rtn val="all"/>
                </p:endSync>
                <p:childTnLst>
                  <p:par>
                    <p:cTn id="21" fill="hold">
                      <p:stCondLst>
                        <p:cond delay="0"/>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74085">
                                            <p:txEl>
                                              <p:pRg st="0" end="0"/>
                                            </p:txEl>
                                          </p:spTgt>
                                        </p:tgtEl>
                                        <p:attrNameLst>
                                          <p:attrName>style.visibility</p:attrName>
                                        </p:attrNameLst>
                                      </p:cBhvr>
                                      <p:to>
                                        <p:strVal val="visible"/>
                                      </p:to>
                                    </p:set>
                                    <p:animEffect transition="in" filter="fade">
                                      <p:cBhvr>
                                        <p:cTn id="25" dur="500"/>
                                        <p:tgtEl>
                                          <p:spTgt spid="174085">
                                            <p:txEl>
                                              <p:pRg st="0" end="0"/>
                                            </p:txEl>
                                          </p:spTgt>
                                        </p:tgtEl>
                                      </p:cBhvr>
                                    </p:animEffect>
                                  </p:childTnLst>
                                </p:cTn>
                              </p:par>
                            </p:childTnLst>
                          </p:cTn>
                        </p:par>
                      </p:childTnLst>
                    </p:cTn>
                  </p:par>
                </p:childTnLst>
              </p:cTn>
              <p:nextCondLst>
                <p:cond evt="onClick" delay="0">
                  <p:tgtEl>
                    <p:spTgt spid="174085"/>
                  </p:tgtEl>
                </p:cond>
              </p:nextCondLst>
            </p:seq>
            <p:seq concurrent="1" nextAc="seek">
              <p:cTn id="26" restart="whenNotActive" fill="hold" evtFilter="cancelBubble" nodeType="interactiveSeq">
                <p:stCondLst>
                  <p:cond evt="onClick" delay="0">
                    <p:tgtEl>
                      <p:spTgt spid="174087"/>
                    </p:tgtEl>
                  </p:cond>
                </p:stCondLst>
                <p:endSync evt="end" delay="0">
                  <p:rtn val="all"/>
                </p:endSync>
                <p:childTnLst>
                  <p:par>
                    <p:cTn id="27" fill="hold">
                      <p:stCondLst>
                        <p:cond delay="0"/>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74087">
                                            <p:txEl>
                                              <p:pRg st="0" end="0"/>
                                            </p:txEl>
                                          </p:spTgt>
                                        </p:tgtEl>
                                        <p:attrNameLst>
                                          <p:attrName>style.visibility</p:attrName>
                                        </p:attrNameLst>
                                      </p:cBhvr>
                                      <p:to>
                                        <p:strVal val="visible"/>
                                      </p:to>
                                    </p:set>
                                    <p:animEffect transition="in" filter="fade">
                                      <p:cBhvr>
                                        <p:cTn id="31" dur="500"/>
                                        <p:tgtEl>
                                          <p:spTgt spid="174087">
                                            <p:txEl>
                                              <p:pRg st="0" end="0"/>
                                            </p:txEl>
                                          </p:spTgt>
                                        </p:tgtEl>
                                      </p:cBhvr>
                                    </p:animEffect>
                                  </p:childTnLst>
                                </p:cTn>
                              </p:par>
                            </p:childTnLst>
                          </p:cTn>
                        </p:par>
                      </p:childTnLst>
                    </p:cTn>
                  </p:par>
                </p:childTnLst>
              </p:cTn>
              <p:nextCondLst>
                <p:cond evt="onClick" delay="0">
                  <p:tgtEl>
                    <p:spTgt spid="174087"/>
                  </p:tgtEl>
                </p:cond>
              </p:nextCondLst>
            </p:seq>
            <p:seq concurrent="1" nextAc="seek">
              <p:cTn id="32" restart="whenNotActive" fill="hold" evtFilter="cancelBubble" nodeType="interactiveSeq">
                <p:stCondLst>
                  <p:cond evt="onClick" delay="0">
                    <p:tgtEl>
                      <p:spTgt spid="174086"/>
                    </p:tgtEl>
                  </p:cond>
                </p:stCondLst>
                <p:endSync evt="end" delay="0">
                  <p:rtn val="all"/>
                </p:endSync>
                <p:childTnLst>
                  <p:par>
                    <p:cTn id="33" fill="hold">
                      <p:stCondLst>
                        <p:cond delay="0"/>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74086">
                                            <p:txEl>
                                              <p:pRg st="0" end="0"/>
                                            </p:txEl>
                                          </p:spTgt>
                                        </p:tgtEl>
                                        <p:attrNameLst>
                                          <p:attrName>style.visibility</p:attrName>
                                        </p:attrNameLst>
                                      </p:cBhvr>
                                      <p:to>
                                        <p:strVal val="visible"/>
                                      </p:to>
                                    </p:set>
                                    <p:animEffect transition="in" filter="fade">
                                      <p:cBhvr>
                                        <p:cTn id="37" dur="500"/>
                                        <p:tgtEl>
                                          <p:spTgt spid="174086">
                                            <p:txEl>
                                              <p:pRg st="0" end="0"/>
                                            </p:txEl>
                                          </p:spTgt>
                                        </p:tgtEl>
                                      </p:cBhvr>
                                    </p:animEffect>
                                  </p:childTnLst>
                                </p:cTn>
                              </p:par>
                            </p:childTnLst>
                          </p:cTn>
                        </p:par>
                      </p:childTnLst>
                    </p:cTn>
                  </p:par>
                </p:childTnLst>
              </p:cTn>
              <p:nextCondLst>
                <p:cond evt="onClick" delay="0">
                  <p:tgtEl>
                    <p:spTgt spid="174086"/>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827088" y="274638"/>
            <a:ext cx="7859712" cy="1143000"/>
          </a:xfrm>
        </p:spPr>
        <p:txBody>
          <a:bodyPr/>
          <a:lstStyle/>
          <a:p>
            <a:pPr eaLnBrk="1" hangingPunct="1">
              <a:defRPr/>
            </a:pPr>
            <a:r>
              <a:rPr lang="ru-RU" altLang="ru-RU" sz="3600" b="1" dirty="0">
                <a:solidFill>
                  <a:srgbClr val="680014"/>
                </a:solidFill>
                <a:effectLst>
                  <a:outerShdw blurRad="38100" dist="38100" dir="2700000" algn="tl">
                    <a:srgbClr val="000000">
                      <a:alpha val="43137"/>
                    </a:srgbClr>
                  </a:outerShdw>
                </a:effectLst>
                <a:latin typeface="Calibri" pitchFamily="34" charset="0"/>
              </a:rPr>
              <a:t>Понятие </a:t>
            </a:r>
            <a:r>
              <a:rPr lang="en-US" altLang="ru-RU" sz="3600" b="1" dirty="0">
                <a:solidFill>
                  <a:srgbClr val="680014"/>
                </a:solidFill>
                <a:effectLst>
                  <a:outerShdw blurRad="38100" dist="38100" dir="2700000" algn="tl">
                    <a:srgbClr val="000000">
                      <a:alpha val="43137"/>
                    </a:srgbClr>
                  </a:outerShdw>
                </a:effectLst>
                <a:latin typeface="Calibri" pitchFamily="34" charset="0"/>
              </a:rPr>
              <a:t> </a:t>
            </a:r>
            <a:r>
              <a:rPr lang="ru-RU" altLang="ru-RU" sz="3600" b="1" dirty="0">
                <a:solidFill>
                  <a:srgbClr val="680014"/>
                </a:solidFill>
                <a:effectLst>
                  <a:outerShdw blurRad="38100" dist="38100" dir="2700000" algn="tl">
                    <a:srgbClr val="000000">
                      <a:alpha val="43137"/>
                    </a:srgbClr>
                  </a:outerShdw>
                </a:effectLst>
                <a:latin typeface="Calibri" pitchFamily="34" charset="0"/>
              </a:rPr>
              <a:t>УУД</a:t>
            </a:r>
            <a:br>
              <a:rPr lang="ru-RU" altLang="ru-RU" sz="3600" b="1" dirty="0">
                <a:solidFill>
                  <a:srgbClr val="680014"/>
                </a:solidFill>
                <a:effectLst>
                  <a:outerShdw blurRad="38100" dist="38100" dir="2700000" algn="tl">
                    <a:srgbClr val="000000">
                      <a:alpha val="43137"/>
                    </a:srgbClr>
                  </a:outerShdw>
                </a:effectLst>
                <a:latin typeface="Calibri" pitchFamily="34" charset="0"/>
              </a:rPr>
            </a:br>
            <a:r>
              <a:rPr lang="ru-RU" altLang="ru-RU" sz="3600" b="1" dirty="0">
                <a:solidFill>
                  <a:srgbClr val="680014"/>
                </a:solidFill>
                <a:effectLst>
                  <a:outerShdw blurRad="38100" dist="38100" dir="2700000" algn="tl">
                    <a:srgbClr val="000000">
                      <a:alpha val="43137"/>
                    </a:srgbClr>
                  </a:outerShdw>
                </a:effectLst>
                <a:latin typeface="Calibri" pitchFamily="34" charset="0"/>
              </a:rPr>
              <a:t>"универсальные учебные действия"</a:t>
            </a:r>
          </a:p>
        </p:txBody>
      </p:sp>
      <p:sp>
        <p:nvSpPr>
          <p:cNvPr id="21508" name="Содержимое 2"/>
          <p:cNvSpPr>
            <a:spLocks noGrp="1"/>
          </p:cNvSpPr>
          <p:nvPr>
            <p:ph type="body" idx="1"/>
          </p:nvPr>
        </p:nvSpPr>
        <p:spPr>
          <a:xfrm>
            <a:off x="611188" y="1916113"/>
            <a:ext cx="8229600" cy="38163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273050" indent="-273050" eaLnBrk="1" hangingPunct="1">
              <a:lnSpc>
                <a:spcPct val="80000"/>
              </a:lnSpc>
              <a:defRPr/>
            </a:pPr>
            <a:r>
              <a:rPr lang="ru-RU" altLang="ru-RU" sz="2800" dirty="0" smtClean="0">
                <a:solidFill>
                  <a:srgbClr val="800000"/>
                </a:solidFill>
                <a:effectLst>
                  <a:outerShdw blurRad="38100" dist="38100" dir="2700000" algn="tl">
                    <a:srgbClr val="000000">
                      <a:alpha val="43137"/>
                    </a:srgbClr>
                  </a:outerShdw>
                </a:effectLst>
                <a:latin typeface="Calibri" pitchFamily="34" charset="0"/>
              </a:rPr>
              <a:t>В </a:t>
            </a:r>
            <a:r>
              <a:rPr lang="ru-RU" altLang="ru-RU" sz="2800" dirty="0">
                <a:solidFill>
                  <a:srgbClr val="800000"/>
                </a:solidFill>
                <a:effectLst>
                  <a:outerShdw blurRad="38100" dist="38100" dir="2700000" algn="tl">
                    <a:srgbClr val="000000">
                      <a:alpha val="43137"/>
                    </a:srgbClr>
                  </a:outerShdw>
                </a:effectLst>
                <a:latin typeface="Calibri" pitchFamily="34" charset="0"/>
              </a:rPr>
              <a:t>широком значении </a:t>
            </a:r>
            <a:r>
              <a:rPr lang="ru-RU" altLang="ru-RU" sz="2800" dirty="0">
                <a:solidFill>
                  <a:srgbClr val="333399"/>
                </a:solidFill>
                <a:effectLst>
                  <a:outerShdw blurRad="38100" dist="38100" dir="2700000" algn="tl">
                    <a:srgbClr val="000000">
                      <a:alpha val="43137"/>
                    </a:srgbClr>
                  </a:outerShdw>
                </a:effectLst>
                <a:latin typeface="Calibri" pitchFamily="34" charset="0"/>
              </a:rPr>
              <a:t>– это умение </a:t>
            </a:r>
            <a:r>
              <a:rPr lang="ru-RU" altLang="ru-RU" sz="2800" dirty="0" smtClean="0">
                <a:solidFill>
                  <a:srgbClr val="333399"/>
                </a:solidFill>
                <a:effectLst>
                  <a:outerShdw blurRad="38100" dist="38100" dir="2700000" algn="tl">
                    <a:srgbClr val="000000">
                      <a:alpha val="43137"/>
                    </a:srgbClr>
                  </a:outerShdw>
                </a:effectLst>
                <a:latin typeface="Calibri" pitchFamily="34" charset="0"/>
              </a:rPr>
              <a:t>учиться, </a:t>
            </a:r>
            <a:r>
              <a:rPr lang="ru-RU" altLang="ru-RU" sz="2800" dirty="0">
                <a:solidFill>
                  <a:srgbClr val="333399"/>
                </a:solidFill>
                <a:effectLst>
                  <a:outerShdw blurRad="38100" dist="38100" dir="2700000" algn="tl">
                    <a:srgbClr val="000000">
                      <a:alpha val="43137"/>
                    </a:srgbClr>
                  </a:outerShdw>
                </a:effectLst>
                <a:latin typeface="Calibri" pitchFamily="34" charset="0"/>
              </a:rPr>
              <a:t>т. е. способность субъекта к саморазвитию и самосовершенствованию путем сознательного и активного присвоения нового социального опыта.</a:t>
            </a:r>
          </a:p>
          <a:p>
            <a:pPr marL="273050" indent="-273050" eaLnBrk="1" hangingPunct="1">
              <a:lnSpc>
                <a:spcPct val="80000"/>
              </a:lnSpc>
              <a:defRPr/>
            </a:pPr>
            <a:r>
              <a:rPr lang="ru-RU" altLang="ru-RU" sz="2800" dirty="0">
                <a:solidFill>
                  <a:srgbClr val="800000"/>
                </a:solidFill>
                <a:effectLst>
                  <a:outerShdw blurRad="38100" dist="38100" dir="2700000" algn="tl">
                    <a:srgbClr val="000000">
                      <a:alpha val="43137"/>
                    </a:srgbClr>
                  </a:outerShdw>
                </a:effectLst>
                <a:latin typeface="Calibri" pitchFamily="34" charset="0"/>
              </a:rPr>
              <a:t>В более узком </a:t>
            </a:r>
            <a:r>
              <a:rPr lang="ru-RU" altLang="ru-RU" sz="2800" dirty="0">
                <a:solidFill>
                  <a:srgbClr val="333399"/>
                </a:solidFill>
                <a:effectLst>
                  <a:outerShdw blurRad="38100" dist="38100" dir="2700000" algn="tl">
                    <a:srgbClr val="000000">
                      <a:alpha val="43137"/>
                    </a:srgbClr>
                  </a:outerShdw>
                </a:effectLst>
                <a:latin typeface="Calibri" pitchFamily="34" charset="0"/>
              </a:rPr>
              <a:t>– это совокупность способов действия учащегося   (а также связанных с ними навыков учебной работы), обеспечивающих самостоятельное усвоение новых знаний, формирование умений, включая организацию этого процесса.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idx="4294967295"/>
          </p:nvPr>
        </p:nvSpPr>
        <p:spPr>
          <a:xfrm>
            <a:off x="698500" y="115888"/>
            <a:ext cx="8229600" cy="706437"/>
          </a:xfrm>
        </p:spPr>
        <p:txBody>
          <a:bodyPr/>
          <a:lstStyle/>
          <a:p>
            <a:pPr eaLnBrk="1" hangingPunct="1">
              <a:defRPr/>
            </a:pPr>
            <a:r>
              <a:rPr lang="ru-RU" altLang="ru-RU" sz="4000" b="1" dirty="0">
                <a:solidFill>
                  <a:srgbClr val="800000"/>
                </a:solidFill>
                <a:effectLst>
                  <a:outerShdw blurRad="38100" dist="38100" dir="2700000" algn="tl">
                    <a:srgbClr val="000000">
                      <a:alpha val="43137"/>
                    </a:srgbClr>
                  </a:outerShdw>
                </a:effectLst>
                <a:latin typeface="Calibri" pitchFamily="34" charset="0"/>
              </a:rPr>
              <a:t>Виды УУД</a:t>
            </a:r>
          </a:p>
        </p:txBody>
      </p:sp>
      <p:sp>
        <p:nvSpPr>
          <p:cNvPr id="79877" name="AutoShape 5"/>
          <p:cNvSpPr>
            <a:spLocks noChangeArrowheads="1"/>
          </p:cNvSpPr>
          <p:nvPr/>
        </p:nvSpPr>
        <p:spPr bwMode="auto">
          <a:xfrm>
            <a:off x="611560" y="1052736"/>
            <a:ext cx="936128" cy="4752975"/>
          </a:xfrm>
          <a:prstGeom prst="roundRect">
            <a:avLst>
              <a:gd name="adj" fmla="val 16667"/>
            </a:avLst>
          </a:prstGeom>
          <a:ln>
            <a:headEnd/>
            <a:tailEnd/>
          </a:ln>
        </p:spPr>
        <p:style>
          <a:lnRef idx="0">
            <a:schemeClr val="accent3"/>
          </a:lnRef>
          <a:fillRef idx="3">
            <a:schemeClr val="accent3"/>
          </a:fillRef>
          <a:effectRef idx="3">
            <a:schemeClr val="accent3"/>
          </a:effectRef>
          <a:fontRef idx="minor">
            <a:schemeClr val="lt1"/>
          </a:fontRef>
        </p:style>
        <p:txBody>
          <a:bodyPr vert="vert270" wrap="none" anchor="ctr"/>
          <a:lstStyle/>
          <a:p>
            <a:pPr algn="ctr">
              <a:defRPr/>
            </a:pPr>
            <a:r>
              <a:rPr lang="ru-RU" altLang="ru-RU" sz="4000" b="1" dirty="0">
                <a:solidFill>
                  <a:srgbClr val="333399"/>
                </a:solidFill>
                <a:effectLst>
                  <a:outerShdw blurRad="38100" dist="38100" dir="2700000" algn="tl">
                    <a:srgbClr val="000000">
                      <a:alpha val="43137"/>
                    </a:srgbClr>
                  </a:outerShdw>
                </a:effectLst>
                <a:latin typeface="Calibri" pitchFamily="34" charset="0"/>
              </a:rPr>
              <a:t>Действия</a:t>
            </a:r>
          </a:p>
        </p:txBody>
      </p:sp>
      <p:sp>
        <p:nvSpPr>
          <p:cNvPr id="79878" name="AutoShape 6"/>
          <p:cNvSpPr>
            <a:spLocks noChangeArrowheads="1"/>
          </p:cNvSpPr>
          <p:nvPr/>
        </p:nvSpPr>
        <p:spPr bwMode="auto">
          <a:xfrm>
            <a:off x="2555751" y="1052738"/>
            <a:ext cx="6335712" cy="865188"/>
          </a:xfrm>
          <a:prstGeom prst="roundRect">
            <a:avLst>
              <a:gd name="adj" fmla="val 16667"/>
            </a:avLst>
          </a:prstGeom>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lgn="ctr">
              <a:spcBef>
                <a:spcPct val="20000"/>
              </a:spcBef>
              <a:defRPr/>
            </a:pPr>
            <a:r>
              <a:rPr lang="ru-RU" altLang="ru-RU" sz="2800" b="1" dirty="0">
                <a:solidFill>
                  <a:srgbClr val="333399"/>
                </a:solidFill>
                <a:effectLst>
                  <a:outerShdw blurRad="38100" dist="38100" dir="2700000" algn="tl">
                    <a:srgbClr val="000000">
                      <a:alpha val="43137"/>
                    </a:srgbClr>
                  </a:outerShdw>
                </a:effectLst>
                <a:latin typeface="Calibri" pitchFamily="34" charset="0"/>
              </a:rPr>
              <a:t>Личностные (ради чего учиться)</a:t>
            </a:r>
          </a:p>
        </p:txBody>
      </p:sp>
      <p:sp>
        <p:nvSpPr>
          <p:cNvPr id="79879" name="AutoShape 7"/>
          <p:cNvSpPr>
            <a:spLocks noChangeArrowheads="1"/>
          </p:cNvSpPr>
          <p:nvPr/>
        </p:nvSpPr>
        <p:spPr bwMode="auto">
          <a:xfrm>
            <a:off x="2555751" y="2205263"/>
            <a:ext cx="6407150" cy="1008063"/>
          </a:xfrm>
          <a:prstGeom prst="roundRect">
            <a:avLst>
              <a:gd name="adj" fmla="val 16667"/>
            </a:avLst>
          </a:prstGeom>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lgn="ctr">
              <a:spcBef>
                <a:spcPct val="20000"/>
              </a:spcBef>
              <a:defRPr/>
            </a:pPr>
            <a:r>
              <a:rPr lang="ru-RU" altLang="ru-RU" sz="2800" b="1" dirty="0">
                <a:solidFill>
                  <a:srgbClr val="333399"/>
                </a:solidFill>
                <a:effectLst>
                  <a:outerShdw blurRad="38100" dist="38100" dir="2700000" algn="tl">
                    <a:srgbClr val="000000">
                      <a:alpha val="43137"/>
                    </a:srgbClr>
                  </a:outerShdw>
                </a:effectLst>
                <a:latin typeface="Calibri" pitchFamily="34" charset="0"/>
              </a:rPr>
              <a:t>Регулятивные (цель, планирование, </a:t>
            </a:r>
          </a:p>
          <a:p>
            <a:pPr algn="ctr">
              <a:spcBef>
                <a:spcPct val="20000"/>
              </a:spcBef>
              <a:defRPr/>
            </a:pPr>
            <a:r>
              <a:rPr lang="ru-RU" altLang="ru-RU" sz="2800" b="1" dirty="0">
                <a:solidFill>
                  <a:srgbClr val="333399"/>
                </a:solidFill>
                <a:effectLst>
                  <a:outerShdw blurRad="38100" dist="38100" dir="2700000" algn="tl">
                    <a:srgbClr val="000000">
                      <a:alpha val="43137"/>
                    </a:srgbClr>
                  </a:outerShdw>
                </a:effectLst>
                <a:latin typeface="Calibri" pitchFamily="34" charset="0"/>
              </a:rPr>
              <a:t>прогноз, контроль, оценка) </a:t>
            </a:r>
          </a:p>
        </p:txBody>
      </p:sp>
      <p:sp>
        <p:nvSpPr>
          <p:cNvPr id="79880" name="AutoShape 8"/>
          <p:cNvSpPr>
            <a:spLocks noChangeArrowheads="1"/>
          </p:cNvSpPr>
          <p:nvPr/>
        </p:nvSpPr>
        <p:spPr bwMode="auto">
          <a:xfrm>
            <a:off x="2555751" y="4724650"/>
            <a:ext cx="6407150" cy="1152475"/>
          </a:xfrm>
          <a:prstGeom prst="roundRect">
            <a:avLst>
              <a:gd name="adj" fmla="val 16667"/>
            </a:avLst>
          </a:prstGeom>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lgn="ctr">
              <a:spcBef>
                <a:spcPct val="20000"/>
              </a:spcBef>
              <a:defRPr/>
            </a:pPr>
            <a:r>
              <a:rPr lang="ru-RU" altLang="ru-RU" sz="2800" b="1" dirty="0">
                <a:solidFill>
                  <a:srgbClr val="333399"/>
                </a:solidFill>
                <a:effectLst>
                  <a:outerShdw blurRad="38100" dist="38100" dir="2700000" algn="tl">
                    <a:srgbClr val="000000">
                      <a:alpha val="43137"/>
                    </a:srgbClr>
                  </a:outerShdw>
                </a:effectLst>
                <a:latin typeface="Calibri" pitchFamily="34" charset="0"/>
              </a:rPr>
              <a:t>Познавательные </a:t>
            </a:r>
          </a:p>
          <a:p>
            <a:pPr algn="ctr">
              <a:spcBef>
                <a:spcPct val="20000"/>
              </a:spcBef>
              <a:defRPr/>
            </a:pPr>
            <a:r>
              <a:rPr lang="ru-RU" altLang="ru-RU" sz="2800" b="1" dirty="0">
                <a:solidFill>
                  <a:srgbClr val="333399"/>
                </a:solidFill>
                <a:effectLst>
                  <a:outerShdw blurRad="38100" dist="38100" dir="2700000" algn="tl">
                    <a:srgbClr val="000000">
                      <a:alpha val="43137"/>
                    </a:srgbClr>
                  </a:outerShdw>
                </a:effectLst>
                <a:latin typeface="Calibri" pitchFamily="34" charset="0"/>
              </a:rPr>
              <a:t>(</a:t>
            </a:r>
            <a:r>
              <a:rPr lang="ru-RU" altLang="ru-RU" sz="2800" b="1" dirty="0" err="1">
                <a:solidFill>
                  <a:srgbClr val="333399"/>
                </a:solidFill>
                <a:effectLst>
                  <a:outerShdw blurRad="38100" dist="38100" dir="2700000" algn="tl">
                    <a:srgbClr val="000000">
                      <a:alpha val="43137"/>
                    </a:srgbClr>
                  </a:outerShdw>
                </a:effectLst>
                <a:latin typeface="Calibri" pitchFamily="34" charset="0"/>
              </a:rPr>
              <a:t>общеучебные</a:t>
            </a:r>
            <a:r>
              <a:rPr lang="ru-RU" altLang="ru-RU" sz="2800" b="1" dirty="0">
                <a:solidFill>
                  <a:srgbClr val="333399"/>
                </a:solidFill>
                <a:effectLst>
                  <a:outerShdw blurRad="38100" dist="38100" dir="2700000" algn="tl">
                    <a:srgbClr val="000000">
                      <a:alpha val="43137"/>
                    </a:srgbClr>
                  </a:outerShdw>
                </a:effectLst>
                <a:latin typeface="Calibri" pitchFamily="34" charset="0"/>
              </a:rPr>
              <a:t> действия)</a:t>
            </a:r>
          </a:p>
        </p:txBody>
      </p:sp>
      <p:sp>
        <p:nvSpPr>
          <p:cNvPr id="79881" name="AutoShape 9"/>
          <p:cNvSpPr>
            <a:spLocks noChangeArrowheads="1"/>
          </p:cNvSpPr>
          <p:nvPr/>
        </p:nvSpPr>
        <p:spPr bwMode="auto">
          <a:xfrm>
            <a:off x="2555751" y="3501457"/>
            <a:ext cx="6407150" cy="1008062"/>
          </a:xfrm>
          <a:prstGeom prst="roundRect">
            <a:avLst>
              <a:gd name="adj" fmla="val 16667"/>
            </a:avLst>
          </a:prstGeom>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lgn="ctr">
              <a:spcBef>
                <a:spcPct val="20000"/>
              </a:spcBef>
              <a:defRPr/>
            </a:pPr>
            <a:r>
              <a:rPr lang="ru-RU" altLang="ru-RU" sz="2800" b="1" dirty="0">
                <a:solidFill>
                  <a:srgbClr val="333399"/>
                </a:solidFill>
                <a:effectLst>
                  <a:outerShdw blurRad="38100" dist="38100" dir="2700000" algn="tl">
                    <a:srgbClr val="000000">
                      <a:alpha val="43137"/>
                    </a:srgbClr>
                  </a:outerShdw>
                </a:effectLst>
                <a:latin typeface="Calibri" pitchFamily="34" charset="0"/>
              </a:rPr>
              <a:t>Коммуникативные </a:t>
            </a:r>
          </a:p>
          <a:p>
            <a:pPr algn="ctr">
              <a:spcBef>
                <a:spcPct val="20000"/>
              </a:spcBef>
              <a:defRPr/>
            </a:pPr>
            <a:r>
              <a:rPr lang="ru-RU" altLang="ru-RU" sz="2800" b="1" dirty="0">
                <a:solidFill>
                  <a:srgbClr val="333399"/>
                </a:solidFill>
                <a:effectLst>
                  <a:outerShdw blurRad="38100" dist="38100" dir="2700000" algn="tl">
                    <a:srgbClr val="000000">
                      <a:alpha val="43137"/>
                    </a:srgbClr>
                  </a:outerShdw>
                </a:effectLst>
                <a:latin typeface="Calibri" pitchFamily="34" charset="0"/>
              </a:rPr>
              <a:t>(сотрудничество, диалог и т.п.)</a:t>
            </a:r>
          </a:p>
        </p:txBody>
      </p:sp>
      <p:sp>
        <p:nvSpPr>
          <p:cNvPr id="79883" name="AutoShape 11"/>
          <p:cNvSpPr>
            <a:spLocks noChangeArrowheads="1"/>
          </p:cNvSpPr>
          <p:nvPr/>
        </p:nvSpPr>
        <p:spPr bwMode="auto">
          <a:xfrm>
            <a:off x="1620713" y="1268638"/>
            <a:ext cx="935038" cy="4318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defRPr/>
            </a:pPr>
            <a:endParaRPr lang="ru-RU">
              <a:solidFill>
                <a:srgbClr val="333399"/>
              </a:solidFill>
              <a:effectLst>
                <a:outerShdw blurRad="38100" dist="38100" dir="2700000" algn="tl">
                  <a:srgbClr val="000000">
                    <a:alpha val="43137"/>
                  </a:srgbClr>
                </a:outerShdw>
              </a:effectLst>
            </a:endParaRPr>
          </a:p>
        </p:txBody>
      </p:sp>
      <p:sp>
        <p:nvSpPr>
          <p:cNvPr id="79884" name="AutoShape 12"/>
          <p:cNvSpPr>
            <a:spLocks noChangeArrowheads="1"/>
          </p:cNvSpPr>
          <p:nvPr/>
        </p:nvSpPr>
        <p:spPr bwMode="auto">
          <a:xfrm>
            <a:off x="1620713" y="2492601"/>
            <a:ext cx="935038" cy="4318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defRPr/>
            </a:pPr>
            <a:endParaRPr lang="ru-RU">
              <a:solidFill>
                <a:srgbClr val="333399"/>
              </a:solidFill>
              <a:effectLst>
                <a:outerShdw blurRad="38100" dist="38100" dir="2700000" algn="tl">
                  <a:srgbClr val="000000">
                    <a:alpha val="43137"/>
                  </a:srgbClr>
                </a:outerShdw>
              </a:effectLst>
            </a:endParaRPr>
          </a:p>
        </p:txBody>
      </p:sp>
      <p:sp>
        <p:nvSpPr>
          <p:cNvPr id="79885" name="AutoShape 13"/>
          <p:cNvSpPr>
            <a:spLocks noChangeArrowheads="1"/>
          </p:cNvSpPr>
          <p:nvPr/>
        </p:nvSpPr>
        <p:spPr bwMode="auto">
          <a:xfrm>
            <a:off x="1620713" y="3789588"/>
            <a:ext cx="935038" cy="4318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defRPr/>
            </a:pPr>
            <a:endParaRPr lang="ru-RU">
              <a:solidFill>
                <a:srgbClr val="333399"/>
              </a:solidFill>
              <a:effectLst>
                <a:outerShdw blurRad="38100" dist="38100" dir="2700000" algn="tl">
                  <a:srgbClr val="000000">
                    <a:alpha val="43137"/>
                  </a:srgbClr>
                </a:outerShdw>
              </a:effectLst>
            </a:endParaRPr>
          </a:p>
        </p:txBody>
      </p:sp>
      <p:sp>
        <p:nvSpPr>
          <p:cNvPr id="79886" name="AutoShape 14"/>
          <p:cNvSpPr>
            <a:spLocks noChangeArrowheads="1"/>
          </p:cNvSpPr>
          <p:nvPr/>
        </p:nvSpPr>
        <p:spPr bwMode="auto">
          <a:xfrm>
            <a:off x="1620713" y="5084988"/>
            <a:ext cx="935038" cy="4318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defRPr/>
            </a:pPr>
            <a:endParaRPr lang="ru-RU">
              <a:solidFill>
                <a:srgbClr val="333399"/>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6018" name="Рисунок 4" descr="http://nsportal.ru/sites/default/files/2012/3/uud-shem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35429"/>
            <a:ext cx="8496944" cy="6433931"/>
          </a:xfrm>
          <a:prstGeom prst="rect">
            <a:avLst/>
          </a:prstGeom>
          <a:ln/>
        </p:spPr>
        <p:style>
          <a:lnRef idx="0">
            <a:schemeClr val="accent4"/>
          </a:lnRef>
          <a:fillRef idx="1001">
            <a:schemeClr val="lt1"/>
          </a:fillRef>
          <a:effectRef idx="3">
            <a:schemeClr val="accent4"/>
          </a:effectRef>
          <a:fontRef idx="minor">
            <a:schemeClr val="lt1"/>
          </a:fontRef>
        </p:style>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636588" y="44450"/>
            <a:ext cx="8229600" cy="1143000"/>
          </a:xfrm>
        </p:spPr>
        <p:txBody>
          <a:bodyPr/>
          <a:lstStyle/>
          <a:p>
            <a:pPr eaLnBrk="1" hangingPunct="1"/>
            <a:r>
              <a:rPr lang="ru-RU" altLang="ru-RU" sz="2800" b="1" smtClean="0">
                <a:solidFill>
                  <a:srgbClr val="680014"/>
                </a:solidFill>
                <a:effectLst>
                  <a:outerShdw blurRad="38100" dist="38100" dir="2700000" algn="tl">
                    <a:srgbClr val="C0C0C0"/>
                  </a:outerShdw>
                </a:effectLst>
                <a:latin typeface="Calibri" pitchFamily="34" charset="0"/>
              </a:rPr>
              <a:t>ОСНОВНЫЕ  ТРУДНОСТИ ПРИ ПОДГОТОВКЕ К УРОКУ ПО ФГОС</a:t>
            </a:r>
          </a:p>
        </p:txBody>
      </p:sp>
      <p:sp>
        <p:nvSpPr>
          <p:cNvPr id="18435" name="Прямоугольник 2"/>
          <p:cNvSpPr>
            <a:spLocks noChangeArrowheads="1"/>
          </p:cNvSpPr>
          <p:nvPr/>
        </p:nvSpPr>
        <p:spPr bwMode="auto">
          <a:xfrm>
            <a:off x="539750" y="1125538"/>
            <a:ext cx="8353425" cy="509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179388"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ts val="400"/>
              </a:spcBef>
              <a:buClr>
                <a:srgbClr val="000000"/>
              </a:buClr>
            </a:pPr>
            <a:r>
              <a:rPr lang="ru-RU" altLang="ru-RU" sz="2400">
                <a:solidFill>
                  <a:schemeClr val="accent2"/>
                </a:solidFill>
                <a:effectLst>
                  <a:outerShdw blurRad="38100" dist="38100" dir="2700000" algn="tl">
                    <a:srgbClr val="C0C0C0"/>
                  </a:outerShdw>
                </a:effectLst>
                <a:latin typeface="Calibri" pitchFamily="34" charset="0"/>
                <a:sym typeface="Arial" charset="0"/>
              </a:rPr>
              <a:t>Сложившаяся за предыдущие  годы устойчивая методика проведения урока.</a:t>
            </a:r>
          </a:p>
          <a:p>
            <a:pPr eaLnBrk="1" hangingPunct="1">
              <a:spcBef>
                <a:spcPts val="400"/>
              </a:spcBef>
              <a:buClr>
                <a:srgbClr val="000000"/>
              </a:buClr>
            </a:pPr>
            <a:r>
              <a:rPr lang="ru-RU" altLang="ru-RU" sz="2400">
                <a:solidFill>
                  <a:schemeClr val="accent2"/>
                </a:solidFill>
                <a:effectLst>
                  <a:outerShdw blurRad="38100" dist="38100" dir="2700000" algn="tl">
                    <a:srgbClr val="C0C0C0"/>
                  </a:outerShdw>
                </a:effectLst>
                <a:latin typeface="Calibri" pitchFamily="34" charset="0"/>
                <a:sym typeface="Arial" charset="0"/>
              </a:rPr>
              <a:t>Необходимость дать возможность ученику самому искать информацию и исследовать её. </a:t>
            </a:r>
          </a:p>
          <a:p>
            <a:pPr eaLnBrk="1" hangingPunct="1">
              <a:spcBef>
                <a:spcPts val="400"/>
              </a:spcBef>
              <a:buClr>
                <a:srgbClr val="000000"/>
              </a:buClr>
            </a:pPr>
            <a:r>
              <a:rPr lang="ru-RU" altLang="ru-RU" sz="2400">
                <a:solidFill>
                  <a:schemeClr val="accent2"/>
                </a:solidFill>
                <a:effectLst>
                  <a:outerShdw blurRad="38100" dist="38100" dir="2700000" algn="tl">
                    <a:srgbClr val="C0C0C0"/>
                  </a:outerShdw>
                </a:effectLst>
                <a:latin typeface="Calibri" pitchFamily="34" charset="0"/>
                <a:sym typeface="Arial" charset="0"/>
              </a:rPr>
              <a:t>Необходимость создавать учебные ситуации как особые структурные единицы учебной деятельности, а также уметь переводить учебные задачи в учебную ситуацию.</a:t>
            </a:r>
          </a:p>
          <a:p>
            <a:pPr eaLnBrk="1" hangingPunct="1">
              <a:spcBef>
                <a:spcPts val="400"/>
              </a:spcBef>
              <a:buClr>
                <a:srgbClr val="000000"/>
              </a:buClr>
            </a:pPr>
            <a:r>
              <a:rPr lang="ru-RU" altLang="ru-RU" sz="2400">
                <a:solidFill>
                  <a:schemeClr val="accent2"/>
                </a:solidFill>
                <a:effectLst>
                  <a:outerShdw blurRad="38100" dist="38100" dir="2700000" algn="tl">
                    <a:srgbClr val="C0C0C0"/>
                  </a:outerShdw>
                </a:effectLst>
                <a:latin typeface="Calibri" pitchFamily="34" charset="0"/>
                <a:sym typeface="Arial" charset="0"/>
              </a:rPr>
              <a:t>Традиционный подход  к анализу урока и стремление придерживаться старых подходов к оценке деятельности учителя.</a:t>
            </a:r>
          </a:p>
          <a:p>
            <a:pPr eaLnBrk="1" hangingPunct="1">
              <a:spcBef>
                <a:spcPts val="400"/>
              </a:spcBef>
              <a:buClr>
                <a:srgbClr val="000000"/>
              </a:buClr>
            </a:pPr>
            <a:r>
              <a:rPr lang="ru-RU" altLang="ru-RU" sz="2400">
                <a:solidFill>
                  <a:schemeClr val="accent2"/>
                </a:solidFill>
                <a:effectLst>
                  <a:outerShdw blurRad="38100" dist="38100" dir="2700000" algn="tl">
                    <a:srgbClr val="C0C0C0"/>
                  </a:outerShdw>
                </a:effectLst>
                <a:latin typeface="Calibri" pitchFamily="34" charset="0"/>
                <a:sym typeface="Arial" charset="0"/>
              </a:rPr>
              <a:t>Замена известных планов-конспектов технологическими картами урока.</a:t>
            </a:r>
          </a:p>
          <a:p>
            <a:pPr eaLnBrk="1" hangingPunct="1">
              <a:spcBef>
                <a:spcPts val="400"/>
              </a:spcBef>
              <a:buClr>
                <a:srgbClr val="000000"/>
              </a:buClr>
            </a:pPr>
            <a:r>
              <a:rPr lang="ru-RU" altLang="ru-RU" sz="2400">
                <a:solidFill>
                  <a:schemeClr val="accent2"/>
                </a:solidFill>
                <a:effectLst>
                  <a:outerShdw blurRad="38100" dist="38100" dir="2700000" algn="tl">
                    <a:srgbClr val="C0C0C0"/>
                  </a:outerShdw>
                </a:effectLst>
                <a:latin typeface="Calibri" pitchFamily="34" charset="0"/>
                <a:sym typeface="Arial" charset="0"/>
              </a:rPr>
              <a:t>Контрольно-оценочная деятельность.</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idx="4294967295"/>
          </p:nvPr>
        </p:nvSpPr>
        <p:spPr>
          <a:xfrm>
            <a:off x="611188" y="115888"/>
            <a:ext cx="8229600" cy="1009650"/>
          </a:xfrm>
        </p:spPr>
        <p:txBody>
          <a:bodyPr/>
          <a:lstStyle/>
          <a:p>
            <a:pPr eaLnBrk="1" hangingPunct="1"/>
            <a:r>
              <a:rPr lang="ru-RU" altLang="ru-RU" sz="4000" b="1" smtClean="0">
                <a:solidFill>
                  <a:srgbClr val="680014"/>
                </a:solidFill>
                <a:effectLst>
                  <a:outerShdw blurRad="38100" dist="38100" dir="2700000" algn="tl">
                    <a:srgbClr val="C0C0C0"/>
                  </a:outerShdw>
                </a:effectLst>
                <a:latin typeface="Calibri" pitchFamily="34" charset="0"/>
              </a:rPr>
              <a:t>Как изменяется урок</a:t>
            </a:r>
          </a:p>
        </p:txBody>
      </p:sp>
      <p:sp>
        <p:nvSpPr>
          <p:cNvPr id="2" name="Прямоугольник 1"/>
          <p:cNvSpPr/>
          <p:nvPr/>
        </p:nvSpPr>
        <p:spPr>
          <a:xfrm>
            <a:off x="684213" y="1341438"/>
            <a:ext cx="8064500" cy="3538537"/>
          </a:xfrm>
          <a:prstGeom prst="rect">
            <a:avLst/>
          </a:prstGeom>
        </p:spPr>
        <p:txBody>
          <a:bodyPr>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Arial" charset="0"/>
              <a:buChar char="•"/>
            </a:pPr>
            <a:r>
              <a:rPr lang="ru-RU" altLang="ru-RU" sz="2800">
                <a:solidFill>
                  <a:srgbClr val="1F1F5F"/>
                </a:solidFill>
                <a:effectLst>
                  <a:outerShdw blurRad="38100" dist="38100" dir="2700000" algn="tl">
                    <a:srgbClr val="C0C0C0"/>
                  </a:outerShdw>
                </a:effectLst>
                <a:latin typeface="Calibri" pitchFamily="34" charset="0"/>
              </a:rPr>
              <a:t>урок становится личностно-развивающим;</a:t>
            </a:r>
          </a:p>
          <a:p>
            <a:pPr eaLnBrk="1" hangingPunct="1">
              <a:buFont typeface="Arial" charset="0"/>
              <a:buChar char="•"/>
            </a:pPr>
            <a:r>
              <a:rPr lang="ru-RU" altLang="ru-RU" sz="2800">
                <a:solidFill>
                  <a:srgbClr val="1F1F5F"/>
                </a:solidFill>
                <a:effectLst>
                  <a:outerShdw blurRad="38100" dist="38100" dir="2700000" algn="tl">
                    <a:srgbClr val="C0C0C0"/>
                  </a:outerShdw>
                </a:effectLst>
                <a:latin typeface="Calibri" pitchFamily="34" charset="0"/>
              </a:rPr>
              <a:t>урок становится компетентностно-ориентированным;</a:t>
            </a:r>
          </a:p>
          <a:p>
            <a:pPr eaLnBrk="1" hangingPunct="1">
              <a:buFont typeface="Arial" charset="0"/>
              <a:buChar char="•"/>
            </a:pPr>
            <a:r>
              <a:rPr lang="ru-RU" altLang="ru-RU" sz="2800">
                <a:solidFill>
                  <a:srgbClr val="1F1F5F"/>
                </a:solidFill>
                <a:effectLst>
                  <a:outerShdw blurRad="38100" dist="38100" dir="2700000" algn="tl">
                    <a:srgbClr val="C0C0C0"/>
                  </a:outerShdw>
                </a:effectLst>
                <a:latin typeface="Calibri" pitchFamily="34" charset="0"/>
              </a:rPr>
              <a:t>урок становится метапредметным;</a:t>
            </a:r>
          </a:p>
          <a:p>
            <a:pPr eaLnBrk="1" hangingPunct="1">
              <a:buFont typeface="Arial" charset="0"/>
              <a:buChar char="•"/>
            </a:pPr>
            <a:r>
              <a:rPr lang="ru-RU" altLang="ru-RU" sz="2800">
                <a:solidFill>
                  <a:srgbClr val="1F1F5F"/>
                </a:solidFill>
                <a:effectLst>
                  <a:outerShdw blurRad="38100" dist="38100" dir="2700000" algn="tl">
                    <a:srgbClr val="C0C0C0"/>
                  </a:outerShdw>
                </a:effectLst>
                <a:latin typeface="Calibri" pitchFamily="34" charset="0"/>
              </a:rPr>
              <a:t>наряду с предметно-ориентированным уроком рождаются интегрированные формы;</a:t>
            </a:r>
          </a:p>
          <a:p>
            <a:pPr eaLnBrk="1" hangingPunct="1">
              <a:buFont typeface="Arial" charset="0"/>
              <a:buChar char="•"/>
            </a:pPr>
            <a:r>
              <a:rPr lang="ru-RU" altLang="ru-RU" sz="2800">
                <a:solidFill>
                  <a:srgbClr val="1F1F5F"/>
                </a:solidFill>
                <a:effectLst>
                  <a:outerShdw blurRad="38100" dist="38100" dir="2700000" algn="tl">
                    <a:srgbClr val="C0C0C0"/>
                  </a:outerShdw>
                </a:effectLst>
                <a:latin typeface="Calibri" pitchFamily="34" charset="0"/>
              </a:rPr>
              <a:t>стирается грань между обучением и воспитанием.</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idx="4294967295"/>
          </p:nvPr>
        </p:nvSpPr>
        <p:spPr>
          <a:xfrm>
            <a:off x="742950" y="66675"/>
            <a:ext cx="8229600" cy="1143000"/>
          </a:xfrm>
        </p:spPr>
        <p:txBody>
          <a:bodyPr/>
          <a:lstStyle/>
          <a:p>
            <a:pPr eaLnBrk="1" hangingPunct="1"/>
            <a:r>
              <a:rPr lang="ru-RU" altLang="ru-RU" sz="4000" b="1" smtClean="0">
                <a:solidFill>
                  <a:srgbClr val="680014"/>
                </a:solidFill>
                <a:effectLst>
                  <a:outerShdw blurRad="38100" dist="38100" dir="2700000" algn="tl">
                    <a:srgbClr val="C0C0C0"/>
                  </a:outerShdw>
                </a:effectLst>
                <a:latin typeface="Calibri" pitchFamily="34" charset="0"/>
              </a:rPr>
              <a:t>Современный урок</a:t>
            </a:r>
          </a:p>
        </p:txBody>
      </p:sp>
      <p:sp>
        <p:nvSpPr>
          <p:cNvPr id="19459" name="Прямоугольник 2"/>
          <p:cNvSpPr>
            <a:spLocks noChangeArrowheads="1"/>
          </p:cNvSpPr>
          <p:nvPr/>
        </p:nvSpPr>
        <p:spPr bwMode="auto">
          <a:xfrm>
            <a:off x="755650" y="1268413"/>
            <a:ext cx="7929563"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69875"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ts val="475"/>
              </a:spcBef>
              <a:buClr>
                <a:srgbClr val="000000"/>
              </a:buClr>
              <a:buSzPct val="101000"/>
            </a:pPr>
            <a:r>
              <a:rPr lang="ru-RU" altLang="ru-RU" sz="2800">
                <a:solidFill>
                  <a:srgbClr val="000066"/>
                </a:solidFill>
                <a:effectLst>
                  <a:outerShdw blurRad="38100" dist="38100" dir="2700000" algn="tl">
                    <a:srgbClr val="C0C0C0"/>
                  </a:outerShdw>
                </a:effectLst>
                <a:latin typeface="Calibri" pitchFamily="34" charset="0"/>
                <a:sym typeface="Arial" charset="0"/>
              </a:rPr>
              <a:t>ученик выступает не объектом, а субъектом учебной деятельности;</a:t>
            </a:r>
          </a:p>
          <a:p>
            <a:pPr eaLnBrk="1" hangingPunct="1">
              <a:spcBef>
                <a:spcPts val="475"/>
              </a:spcBef>
              <a:buClr>
                <a:srgbClr val="000000"/>
              </a:buClr>
              <a:buSzPct val="101000"/>
            </a:pPr>
            <a:r>
              <a:rPr lang="ru-RU" altLang="ru-RU" sz="2800">
                <a:solidFill>
                  <a:srgbClr val="000066"/>
                </a:solidFill>
                <a:effectLst>
                  <a:outerShdw blurRad="38100" dist="38100" dir="2700000" algn="tl">
                    <a:srgbClr val="C0C0C0"/>
                  </a:outerShdw>
                </a:effectLst>
                <a:latin typeface="Calibri" pitchFamily="34" charset="0"/>
                <a:sym typeface="Arial" charset="0"/>
              </a:rPr>
              <a:t>на уроке применяются разнообразные источники знаний;</a:t>
            </a:r>
          </a:p>
          <a:p>
            <a:pPr eaLnBrk="1" hangingPunct="1">
              <a:spcBef>
                <a:spcPts val="475"/>
              </a:spcBef>
              <a:buClr>
                <a:srgbClr val="000000"/>
              </a:buClr>
              <a:buSzPct val="101000"/>
            </a:pPr>
            <a:r>
              <a:rPr lang="ru-RU" altLang="ru-RU" sz="2800">
                <a:solidFill>
                  <a:srgbClr val="000066"/>
                </a:solidFill>
                <a:effectLst>
                  <a:outerShdw blurRad="38100" dist="38100" dir="2700000" algn="tl">
                    <a:srgbClr val="C0C0C0"/>
                  </a:outerShdw>
                </a:effectLst>
                <a:latin typeface="Calibri" pitchFamily="34" charset="0"/>
                <a:sym typeface="Arial" charset="0"/>
              </a:rPr>
              <a:t>изменяется структура урока;</a:t>
            </a:r>
          </a:p>
          <a:p>
            <a:pPr eaLnBrk="1" hangingPunct="1">
              <a:spcBef>
                <a:spcPts val="475"/>
              </a:spcBef>
              <a:buClr>
                <a:srgbClr val="000000"/>
              </a:buClr>
              <a:buSzPct val="101000"/>
            </a:pPr>
            <a:r>
              <a:rPr lang="ru-RU" altLang="ru-RU" sz="2800">
                <a:solidFill>
                  <a:srgbClr val="000066"/>
                </a:solidFill>
                <a:effectLst>
                  <a:outerShdw blurRad="38100" dist="38100" dir="2700000" algn="tl">
                    <a:srgbClr val="C0C0C0"/>
                  </a:outerShdw>
                </a:effectLst>
                <a:latin typeface="Calibri" pitchFamily="34" charset="0"/>
                <a:sym typeface="Arial" charset="0"/>
              </a:rPr>
              <a:t>преобладают индивидуальная и коллективная деятельность;</a:t>
            </a:r>
          </a:p>
          <a:p>
            <a:pPr eaLnBrk="1" hangingPunct="1">
              <a:spcBef>
                <a:spcPts val="475"/>
              </a:spcBef>
              <a:buClr>
                <a:srgbClr val="000000"/>
              </a:buClr>
              <a:buSzPct val="101000"/>
            </a:pPr>
            <a:r>
              <a:rPr lang="ru-RU" altLang="ru-RU" sz="2800">
                <a:solidFill>
                  <a:srgbClr val="000066"/>
                </a:solidFill>
                <a:effectLst>
                  <a:outerShdw blurRad="38100" dist="38100" dir="2700000" algn="tl">
                    <a:srgbClr val="C0C0C0"/>
                  </a:outerShdw>
                </a:effectLst>
                <a:latin typeface="Calibri" pitchFamily="34" charset="0"/>
                <a:sym typeface="Arial" charset="0"/>
              </a:rPr>
              <a:t>отдается приоритет деятельности ученика;</a:t>
            </a:r>
          </a:p>
          <a:p>
            <a:pPr eaLnBrk="1" hangingPunct="1">
              <a:spcBef>
                <a:spcPts val="475"/>
              </a:spcBef>
              <a:buClr>
                <a:srgbClr val="000000"/>
              </a:buClr>
              <a:buSzPct val="101000"/>
            </a:pPr>
            <a:r>
              <a:rPr lang="ru-RU" altLang="ru-RU" sz="2800">
                <a:solidFill>
                  <a:srgbClr val="000066"/>
                </a:solidFill>
                <a:effectLst>
                  <a:outerShdw blurRad="38100" dist="38100" dir="2700000" algn="tl">
                    <a:srgbClr val="C0C0C0"/>
                  </a:outerShdw>
                </a:effectLst>
                <a:latin typeface="Calibri" pitchFamily="34" charset="0"/>
                <a:sym typeface="Arial" charset="0"/>
              </a:rPr>
              <a:t>применяются новые критерии оценивания деятельности обучающихся.</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5484905</TotalTime>
  <Words>1127</Words>
  <Application>Microsoft Office PowerPoint</Application>
  <PresentationFormat>Экран (4:3)</PresentationFormat>
  <Paragraphs>206</Paragraphs>
  <Slides>19</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Оформление по умолчанию</vt:lpstr>
      <vt:lpstr>«Урок в свете требований ФГОС:  методы и приемы нестандартного начала урока»</vt:lpstr>
      <vt:lpstr>Презентация PowerPoint</vt:lpstr>
      <vt:lpstr>Презентация PowerPoint</vt:lpstr>
      <vt:lpstr>Понятие  УУД "универсальные учебные действия"</vt:lpstr>
      <vt:lpstr>Виды УУД</vt:lpstr>
      <vt:lpstr>Презентация PowerPoint</vt:lpstr>
      <vt:lpstr>ОСНОВНЫЕ  ТРУДНОСТИ ПРИ ПОДГОТОВКЕ К УРОКУ ПО ФГОС</vt:lpstr>
      <vt:lpstr>Как изменяется урок</vt:lpstr>
      <vt:lpstr>Современный урок</vt:lpstr>
      <vt:lpstr>Структура современного урока</vt:lpstr>
      <vt:lpstr>Структура урока по ФГОС:</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Технологическая карта:  способ проектирования урока </vt:lpstr>
      <vt:lpstr>Презентация PowerPoint</vt:lpstr>
    </vt:vector>
  </TitlesOfParts>
  <Company>ecc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Структура и типы уроков</dc:title>
  <dc:creator>Копылова Т.В.</dc:creator>
  <cp:lastModifiedBy>RTF</cp:lastModifiedBy>
  <cp:revision>93</cp:revision>
  <dcterms:created xsi:type="dcterms:W3CDTF">2015-11-09T03:55:10Z</dcterms:created>
  <dcterms:modified xsi:type="dcterms:W3CDTF">2016-12-28T04:00:12Z</dcterms:modified>
</cp:coreProperties>
</file>